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Ralew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aleway-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7.xml"/><Relationship Id="rId33" Type="http://schemas.openxmlformats.org/officeDocument/2006/relationships/font" Target="fonts/Lato-regular.fntdata"/><Relationship Id="rId10" Type="http://schemas.openxmlformats.org/officeDocument/2006/relationships/slide" Target="slides/slide6.xml"/><Relationship Id="rId32" Type="http://schemas.openxmlformats.org/officeDocument/2006/relationships/font" Target="fonts/Raleway-boldItalic.fntdata"/><Relationship Id="rId13" Type="http://schemas.openxmlformats.org/officeDocument/2006/relationships/slide" Target="slides/slide9.xml"/><Relationship Id="rId35" Type="http://schemas.openxmlformats.org/officeDocument/2006/relationships/font" Target="fonts/Lato-italic.fntdata"/><Relationship Id="rId12" Type="http://schemas.openxmlformats.org/officeDocument/2006/relationships/slide" Target="slides/slide8.xml"/><Relationship Id="rId34" Type="http://schemas.openxmlformats.org/officeDocument/2006/relationships/font" Target="fonts/Lato-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Lato-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Temporary Name</a:t>
            </a:r>
            <a:endParaRPr/>
          </a:p>
        </p:txBody>
      </p:sp>
      <p:sp>
        <p:nvSpPr>
          <p:cNvPr id="95" name="Google Shape;9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75bf284836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5bf284836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75bf284836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5bf284836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5bf284836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75bf284836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75bf284836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75bf284836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75bf284836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5bf284836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75bf284836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75bf284836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75bf284836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5bf28483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5bf28483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75bf28483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p2"/>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 name="Google Shape;15;p2"/>
          <p:cNvGrpSpPr/>
          <p:nvPr/>
        </p:nvGrpSpPr>
        <p:grpSpPr>
          <a:xfrm>
            <a:off x="1107036" y="1588427"/>
            <a:ext cx="994316" cy="61102"/>
            <a:chOff x="4580561" y="2589004"/>
            <a:chExt cx="1064464" cy="25200"/>
          </a:xfrm>
        </p:grpSpPr>
        <p:sp>
          <p:nvSpPr>
            <p:cNvPr id="16" name="Google Shape;16;p2"/>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p2"/>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 name="Google Shape;18;p2"/>
          <p:cNvSpPr txBox="1"/>
          <p:nvPr>
            <p:ph type="ctrTitle"/>
          </p:nvPr>
        </p:nvSpPr>
        <p:spPr>
          <a:xfrm>
            <a:off x="972600" y="1763267"/>
            <a:ext cx="10250700" cy="2219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5600"/>
              <a:buNone/>
              <a:defRPr sz="5600">
                <a:solidFill>
                  <a:schemeClr val="dk2"/>
                </a:solidFill>
              </a:defRPr>
            </a:lvl2pPr>
            <a:lvl3pPr lvl="2">
              <a:spcBef>
                <a:spcPts val="0"/>
              </a:spcBef>
              <a:spcAft>
                <a:spcPts val="0"/>
              </a:spcAft>
              <a:buClr>
                <a:schemeClr val="dk2"/>
              </a:buClr>
              <a:buSzPts val="5600"/>
              <a:buNone/>
              <a:defRPr sz="5600">
                <a:solidFill>
                  <a:schemeClr val="dk2"/>
                </a:solidFill>
              </a:defRPr>
            </a:lvl3pPr>
            <a:lvl4pPr lvl="3">
              <a:spcBef>
                <a:spcPts val="0"/>
              </a:spcBef>
              <a:spcAft>
                <a:spcPts val="0"/>
              </a:spcAft>
              <a:buClr>
                <a:schemeClr val="dk2"/>
              </a:buClr>
              <a:buSzPts val="5600"/>
              <a:buNone/>
              <a:defRPr sz="5600">
                <a:solidFill>
                  <a:schemeClr val="dk2"/>
                </a:solidFill>
              </a:defRPr>
            </a:lvl4pPr>
            <a:lvl5pPr lvl="4">
              <a:spcBef>
                <a:spcPts val="0"/>
              </a:spcBef>
              <a:spcAft>
                <a:spcPts val="0"/>
              </a:spcAft>
              <a:buClr>
                <a:schemeClr val="dk2"/>
              </a:buClr>
              <a:buSzPts val="5600"/>
              <a:buNone/>
              <a:defRPr sz="5600">
                <a:solidFill>
                  <a:schemeClr val="dk2"/>
                </a:solidFill>
              </a:defRPr>
            </a:lvl5pPr>
            <a:lvl6pPr lvl="5">
              <a:spcBef>
                <a:spcPts val="0"/>
              </a:spcBef>
              <a:spcAft>
                <a:spcPts val="0"/>
              </a:spcAft>
              <a:buClr>
                <a:schemeClr val="dk2"/>
              </a:buClr>
              <a:buSzPts val="5600"/>
              <a:buNone/>
              <a:defRPr sz="5600">
                <a:solidFill>
                  <a:schemeClr val="dk2"/>
                </a:solidFill>
              </a:defRPr>
            </a:lvl6pPr>
            <a:lvl7pPr lvl="6">
              <a:spcBef>
                <a:spcPts val="0"/>
              </a:spcBef>
              <a:spcAft>
                <a:spcPts val="0"/>
              </a:spcAft>
              <a:buClr>
                <a:schemeClr val="dk2"/>
              </a:buClr>
              <a:buSzPts val="5600"/>
              <a:buNone/>
              <a:defRPr sz="5600">
                <a:solidFill>
                  <a:schemeClr val="dk2"/>
                </a:solidFill>
              </a:defRPr>
            </a:lvl7pPr>
            <a:lvl8pPr lvl="7">
              <a:spcBef>
                <a:spcPts val="0"/>
              </a:spcBef>
              <a:spcAft>
                <a:spcPts val="0"/>
              </a:spcAft>
              <a:buClr>
                <a:schemeClr val="dk2"/>
              </a:buClr>
              <a:buSzPts val="5600"/>
              <a:buNone/>
              <a:defRPr sz="5600">
                <a:solidFill>
                  <a:schemeClr val="dk2"/>
                </a:solidFill>
              </a:defRPr>
            </a:lvl8pPr>
            <a:lvl9pPr lvl="8">
              <a:spcBef>
                <a:spcPts val="0"/>
              </a:spcBef>
              <a:spcAft>
                <a:spcPts val="0"/>
              </a:spcAft>
              <a:buClr>
                <a:schemeClr val="dk2"/>
              </a:buClr>
              <a:buSzPts val="5600"/>
              <a:buNone/>
              <a:defRPr sz="5600">
                <a:solidFill>
                  <a:schemeClr val="dk2"/>
                </a:solidFill>
              </a:defRPr>
            </a:lvl9pPr>
          </a:lstStyle>
          <a:p/>
        </p:txBody>
      </p:sp>
      <p:sp>
        <p:nvSpPr>
          <p:cNvPr id="19" name="Google Shape;19;p2"/>
          <p:cNvSpPr txBox="1"/>
          <p:nvPr>
            <p:ph idx="1" type="subTitle"/>
          </p:nvPr>
        </p:nvSpPr>
        <p:spPr>
          <a:xfrm>
            <a:off x="972837" y="4230533"/>
            <a:ext cx="10250700" cy="721500"/>
          </a:xfrm>
          <a:prstGeom prst="rect">
            <a:avLst/>
          </a:prstGeom>
        </p:spPr>
        <p:txBody>
          <a:bodyPr anchorCtr="0" anchor="t" bIns="121900" lIns="121900" spcFirstLastPara="1" rIns="121900" wrap="square" tIns="121900">
            <a:no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20" name="Google Shape;20;p2"/>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7" name="Shape 77"/>
        <p:cNvGrpSpPr/>
        <p:nvPr/>
      </p:nvGrpSpPr>
      <p:grpSpPr>
        <a:xfrm>
          <a:off x="0" y="0"/>
          <a:ext cx="0" cy="0"/>
          <a:chOff x="0" y="0"/>
          <a:chExt cx="0" cy="0"/>
        </a:xfrm>
      </p:grpSpPr>
      <p:grpSp>
        <p:nvGrpSpPr>
          <p:cNvPr id="78" name="Google Shape;78;p11"/>
          <p:cNvGrpSpPr/>
          <p:nvPr/>
        </p:nvGrpSpPr>
        <p:grpSpPr>
          <a:xfrm>
            <a:off x="1107036" y="5558926"/>
            <a:ext cx="994316" cy="61102"/>
            <a:chOff x="4580561" y="2589004"/>
            <a:chExt cx="1064464" cy="25200"/>
          </a:xfrm>
        </p:grpSpPr>
        <p:sp>
          <p:nvSpPr>
            <p:cNvPr id="79" name="Google Shape;79;p11"/>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11"/>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1" name="Google Shape;81;p11"/>
          <p:cNvSpPr txBox="1"/>
          <p:nvPr>
            <p:ph hasCustomPrompt="1" type="title"/>
          </p:nvPr>
        </p:nvSpPr>
        <p:spPr>
          <a:xfrm>
            <a:off x="972600" y="978600"/>
            <a:ext cx="10251300" cy="16596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82" name="Google Shape;82;p11"/>
          <p:cNvSpPr txBox="1"/>
          <p:nvPr>
            <p:ph idx="1" type="body"/>
          </p:nvPr>
        </p:nvSpPr>
        <p:spPr>
          <a:xfrm>
            <a:off x="972600" y="3030517"/>
            <a:ext cx="10251300" cy="21072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Clr>
                <a:schemeClr val="lt1"/>
              </a:buClr>
              <a:buSzPts val="1700"/>
              <a:buChar char="●"/>
              <a:defRPr>
                <a:solidFill>
                  <a:schemeClr val="lt1"/>
                </a:solidFill>
              </a:defRPr>
            </a:lvl1pPr>
            <a:lvl2pPr indent="-323850" lvl="1" marL="914400">
              <a:spcBef>
                <a:spcPts val="2100"/>
              </a:spcBef>
              <a:spcAft>
                <a:spcPts val="0"/>
              </a:spcAft>
              <a:buClr>
                <a:schemeClr val="lt1"/>
              </a:buClr>
              <a:buSzPts val="1500"/>
              <a:buChar char="○"/>
              <a:defRPr>
                <a:solidFill>
                  <a:schemeClr val="lt1"/>
                </a:solidFill>
              </a:defRPr>
            </a:lvl2pPr>
            <a:lvl3pPr indent="-323850" lvl="2" marL="1371600">
              <a:spcBef>
                <a:spcPts val="2100"/>
              </a:spcBef>
              <a:spcAft>
                <a:spcPts val="0"/>
              </a:spcAft>
              <a:buClr>
                <a:schemeClr val="lt1"/>
              </a:buClr>
              <a:buSzPts val="1500"/>
              <a:buChar char="■"/>
              <a:defRPr>
                <a:solidFill>
                  <a:schemeClr val="lt1"/>
                </a:solidFill>
              </a:defRPr>
            </a:lvl3pPr>
            <a:lvl4pPr indent="-323850" lvl="3" marL="1828800">
              <a:spcBef>
                <a:spcPts val="2100"/>
              </a:spcBef>
              <a:spcAft>
                <a:spcPts val="0"/>
              </a:spcAft>
              <a:buClr>
                <a:schemeClr val="lt1"/>
              </a:buClr>
              <a:buSzPts val="1500"/>
              <a:buChar char="●"/>
              <a:defRPr>
                <a:solidFill>
                  <a:schemeClr val="lt1"/>
                </a:solidFill>
              </a:defRPr>
            </a:lvl4pPr>
            <a:lvl5pPr indent="-323850" lvl="4" marL="2286000">
              <a:spcBef>
                <a:spcPts val="2100"/>
              </a:spcBef>
              <a:spcAft>
                <a:spcPts val="0"/>
              </a:spcAft>
              <a:buClr>
                <a:schemeClr val="lt1"/>
              </a:buClr>
              <a:buSzPts val="1500"/>
              <a:buChar char="○"/>
              <a:defRPr>
                <a:solidFill>
                  <a:schemeClr val="lt1"/>
                </a:solidFill>
              </a:defRPr>
            </a:lvl5pPr>
            <a:lvl6pPr indent="-323850" lvl="5" marL="2743200">
              <a:spcBef>
                <a:spcPts val="2100"/>
              </a:spcBef>
              <a:spcAft>
                <a:spcPts val="0"/>
              </a:spcAft>
              <a:buClr>
                <a:schemeClr val="lt1"/>
              </a:buClr>
              <a:buSzPts val="1500"/>
              <a:buChar char="■"/>
              <a:defRPr>
                <a:solidFill>
                  <a:schemeClr val="lt1"/>
                </a:solidFill>
              </a:defRPr>
            </a:lvl6pPr>
            <a:lvl7pPr indent="-323850" lvl="6" marL="3200400">
              <a:spcBef>
                <a:spcPts val="2100"/>
              </a:spcBef>
              <a:spcAft>
                <a:spcPts val="0"/>
              </a:spcAft>
              <a:buClr>
                <a:schemeClr val="lt1"/>
              </a:buClr>
              <a:buSzPts val="1500"/>
              <a:buChar char="●"/>
              <a:defRPr>
                <a:solidFill>
                  <a:schemeClr val="lt1"/>
                </a:solidFill>
              </a:defRPr>
            </a:lvl7pPr>
            <a:lvl8pPr indent="-323850" lvl="7" marL="3657600">
              <a:spcBef>
                <a:spcPts val="2100"/>
              </a:spcBef>
              <a:spcAft>
                <a:spcPts val="0"/>
              </a:spcAft>
              <a:buClr>
                <a:schemeClr val="lt1"/>
              </a:buClr>
              <a:buSzPts val="1500"/>
              <a:buChar char="○"/>
              <a:defRPr>
                <a:solidFill>
                  <a:schemeClr val="lt1"/>
                </a:solidFill>
              </a:defRPr>
            </a:lvl8pPr>
            <a:lvl9pPr indent="-323850" lvl="8" marL="4114800">
              <a:spcBef>
                <a:spcPts val="2100"/>
              </a:spcBef>
              <a:spcAft>
                <a:spcPts val="2100"/>
              </a:spcAft>
              <a:buClr>
                <a:schemeClr val="lt1"/>
              </a:buClr>
              <a:buSzPts val="1500"/>
              <a:buChar char="■"/>
              <a:defRPr>
                <a:solidFill>
                  <a:schemeClr val="lt1"/>
                </a:solidFill>
              </a:defRPr>
            </a:lvl9pPr>
          </a:lstStyle>
          <a:p/>
        </p:txBody>
      </p:sp>
      <p:sp>
        <p:nvSpPr>
          <p:cNvPr id="83" name="Google Shape;83;p11"/>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4" name="Shape 84"/>
        <p:cNvGrpSpPr/>
        <p:nvPr/>
      </p:nvGrpSpPr>
      <p:grpSpPr>
        <a:xfrm>
          <a:off x="0" y="0"/>
          <a:ext cx="0" cy="0"/>
          <a:chOff x="0" y="0"/>
          <a:chExt cx="0" cy="0"/>
        </a:xfrm>
      </p:grpSpPr>
      <p:sp>
        <p:nvSpPr>
          <p:cNvPr id="85" name="Google Shape;85;p12"/>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标题和内容" type="obj">
  <p:cSld name="OBJECT">
    <p:spTree>
      <p:nvGrpSpPr>
        <p:cNvPr id="86" name="Shape 86"/>
        <p:cNvGrpSpPr/>
        <p:nvPr/>
      </p:nvGrpSpPr>
      <p:grpSpPr>
        <a:xfrm>
          <a:off x="0" y="0"/>
          <a:ext cx="0" cy="0"/>
          <a:chOff x="0" y="0"/>
          <a:chExt cx="0" cy="0"/>
        </a:xfrm>
      </p:grpSpPr>
      <p:sp>
        <p:nvSpPr>
          <p:cNvPr id="87" name="Google Shape;87;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88" name="Google Shape;88;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2100"/>
              </a:spcBef>
              <a:spcAft>
                <a:spcPts val="0"/>
              </a:spcAft>
              <a:buClr>
                <a:schemeClr val="dk1"/>
              </a:buClr>
              <a:buSzPts val="1800"/>
              <a:buChar char="○"/>
              <a:defRPr/>
            </a:lvl2pPr>
            <a:lvl3pPr indent="-342900" lvl="2" marL="1371600" rtl="0" algn="l">
              <a:lnSpc>
                <a:spcPct val="90000"/>
              </a:lnSpc>
              <a:spcBef>
                <a:spcPts val="2100"/>
              </a:spcBef>
              <a:spcAft>
                <a:spcPts val="0"/>
              </a:spcAft>
              <a:buClr>
                <a:schemeClr val="dk1"/>
              </a:buClr>
              <a:buSzPts val="1800"/>
              <a:buChar char="■"/>
              <a:defRPr/>
            </a:lvl3pPr>
            <a:lvl4pPr indent="-342900" lvl="3" marL="1828800" rtl="0" algn="l">
              <a:lnSpc>
                <a:spcPct val="90000"/>
              </a:lnSpc>
              <a:spcBef>
                <a:spcPts val="2100"/>
              </a:spcBef>
              <a:spcAft>
                <a:spcPts val="0"/>
              </a:spcAft>
              <a:buClr>
                <a:schemeClr val="dk1"/>
              </a:buClr>
              <a:buSzPts val="1800"/>
              <a:buChar char="●"/>
              <a:defRPr/>
            </a:lvl4pPr>
            <a:lvl5pPr indent="-342900" lvl="4" marL="2286000" rtl="0" algn="l">
              <a:lnSpc>
                <a:spcPct val="90000"/>
              </a:lnSpc>
              <a:spcBef>
                <a:spcPts val="2100"/>
              </a:spcBef>
              <a:spcAft>
                <a:spcPts val="0"/>
              </a:spcAft>
              <a:buClr>
                <a:schemeClr val="dk1"/>
              </a:buClr>
              <a:buSzPts val="1800"/>
              <a:buChar char="○"/>
              <a:defRPr/>
            </a:lvl5pPr>
            <a:lvl6pPr indent="-342900" lvl="5" marL="2743200" rtl="0" algn="l">
              <a:lnSpc>
                <a:spcPct val="90000"/>
              </a:lnSpc>
              <a:spcBef>
                <a:spcPts val="2100"/>
              </a:spcBef>
              <a:spcAft>
                <a:spcPts val="0"/>
              </a:spcAft>
              <a:buClr>
                <a:schemeClr val="dk1"/>
              </a:buClr>
              <a:buSzPts val="1800"/>
              <a:buChar char="■"/>
              <a:defRPr/>
            </a:lvl6pPr>
            <a:lvl7pPr indent="-342900" lvl="6" marL="3200400" rtl="0" algn="l">
              <a:lnSpc>
                <a:spcPct val="90000"/>
              </a:lnSpc>
              <a:spcBef>
                <a:spcPts val="2100"/>
              </a:spcBef>
              <a:spcAft>
                <a:spcPts val="0"/>
              </a:spcAft>
              <a:buClr>
                <a:schemeClr val="dk1"/>
              </a:buClr>
              <a:buSzPts val="1800"/>
              <a:buChar char="●"/>
              <a:defRPr/>
            </a:lvl7pPr>
            <a:lvl8pPr indent="-342900" lvl="7" marL="3657600" rtl="0" algn="l">
              <a:lnSpc>
                <a:spcPct val="90000"/>
              </a:lnSpc>
              <a:spcBef>
                <a:spcPts val="2100"/>
              </a:spcBef>
              <a:spcAft>
                <a:spcPts val="0"/>
              </a:spcAft>
              <a:buClr>
                <a:schemeClr val="dk1"/>
              </a:buClr>
              <a:buSzPts val="1800"/>
              <a:buChar char="○"/>
              <a:defRPr/>
            </a:lvl8pPr>
            <a:lvl9pPr indent="-342900" lvl="8" marL="4114800" rtl="0" algn="l">
              <a:lnSpc>
                <a:spcPct val="90000"/>
              </a:lnSpc>
              <a:spcBef>
                <a:spcPts val="2100"/>
              </a:spcBef>
              <a:spcAft>
                <a:spcPts val="2100"/>
              </a:spcAft>
              <a:buClr>
                <a:schemeClr val="dk1"/>
              </a:buClr>
              <a:buSzPts val="1800"/>
              <a:buChar char="■"/>
              <a:defRPr/>
            </a:lvl9pPr>
          </a:lstStyle>
          <a:p/>
        </p:txBody>
      </p:sp>
      <p:sp>
        <p:nvSpPr>
          <p:cNvPr id="89" name="Google Shape;89;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21" name="Shape 21"/>
        <p:cNvGrpSpPr/>
        <p:nvPr/>
      </p:nvGrpSpPr>
      <p:grpSpPr>
        <a:xfrm>
          <a:off x="0" y="0"/>
          <a:ext cx="0" cy="0"/>
          <a:chOff x="0" y="0"/>
          <a:chExt cx="0" cy="0"/>
        </a:xfrm>
      </p:grpSpPr>
      <p:grpSp>
        <p:nvGrpSpPr>
          <p:cNvPr id="22" name="Google Shape;22;p3"/>
          <p:cNvGrpSpPr/>
          <p:nvPr/>
        </p:nvGrpSpPr>
        <p:grpSpPr>
          <a:xfrm>
            <a:off x="1107036" y="1588427"/>
            <a:ext cx="994316" cy="61102"/>
            <a:chOff x="4580561" y="2589004"/>
            <a:chExt cx="1064464" cy="25200"/>
          </a:xfrm>
        </p:grpSpPr>
        <p:sp>
          <p:nvSpPr>
            <p:cNvPr id="23" name="Google Shape;23;p3"/>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3"/>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 name="Google Shape;25;p3"/>
          <p:cNvSpPr txBox="1"/>
          <p:nvPr>
            <p:ph type="title"/>
          </p:nvPr>
        </p:nvSpPr>
        <p:spPr>
          <a:xfrm>
            <a:off x="972600" y="1763267"/>
            <a:ext cx="10251300" cy="2024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26" name="Google Shape;26;p3"/>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7" name="Shape 27"/>
        <p:cNvGrpSpPr/>
        <p:nvPr/>
      </p:nvGrpSpPr>
      <p:grpSpPr>
        <a:xfrm>
          <a:off x="0" y="0"/>
          <a:ext cx="0" cy="0"/>
          <a:chOff x="0" y="0"/>
          <a:chExt cx="0" cy="0"/>
        </a:xfrm>
      </p:grpSpPr>
      <p:sp>
        <p:nvSpPr>
          <p:cNvPr id="28" name="Google Shape;28;p4"/>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9" name="Google Shape;29;p4"/>
          <p:cNvGrpSpPr/>
          <p:nvPr/>
        </p:nvGrpSpPr>
        <p:grpSpPr>
          <a:xfrm>
            <a:off x="1107036" y="1588427"/>
            <a:ext cx="994316" cy="61102"/>
            <a:chOff x="4580561" y="2589004"/>
            <a:chExt cx="1064464" cy="25200"/>
          </a:xfrm>
        </p:grpSpPr>
        <p:sp>
          <p:nvSpPr>
            <p:cNvPr id="30" name="Google Shape;30;p4"/>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4"/>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 name="Google Shape;32;p4"/>
          <p:cNvSpPr txBox="1"/>
          <p:nvPr>
            <p:ph type="title"/>
          </p:nvPr>
        </p:nvSpPr>
        <p:spPr>
          <a:xfrm>
            <a:off x="972600" y="1758200"/>
            <a:ext cx="10251600" cy="713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33" name="Google Shape;33;p4"/>
          <p:cNvSpPr txBox="1"/>
          <p:nvPr>
            <p:ph idx="1" type="body"/>
          </p:nvPr>
        </p:nvSpPr>
        <p:spPr>
          <a:xfrm>
            <a:off x="972600" y="2771833"/>
            <a:ext cx="10251600" cy="30147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34" name="Google Shape;34;p4"/>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5" name="Shape 35"/>
        <p:cNvGrpSpPr/>
        <p:nvPr/>
      </p:nvGrpSpPr>
      <p:grpSpPr>
        <a:xfrm>
          <a:off x="0" y="0"/>
          <a:ext cx="0" cy="0"/>
          <a:chOff x="0" y="0"/>
          <a:chExt cx="0" cy="0"/>
        </a:xfrm>
      </p:grpSpPr>
      <p:sp>
        <p:nvSpPr>
          <p:cNvPr id="36" name="Google Shape;36;p5"/>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 name="Google Shape;37;p5"/>
          <p:cNvGrpSpPr/>
          <p:nvPr/>
        </p:nvGrpSpPr>
        <p:grpSpPr>
          <a:xfrm>
            <a:off x="1107036" y="1588427"/>
            <a:ext cx="994316" cy="61102"/>
            <a:chOff x="4580561" y="2589004"/>
            <a:chExt cx="1064464" cy="25200"/>
          </a:xfrm>
        </p:grpSpPr>
        <p:sp>
          <p:nvSpPr>
            <p:cNvPr id="38" name="Google Shape;38;p5"/>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p5"/>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0" name="Google Shape;40;p5"/>
          <p:cNvSpPr txBox="1"/>
          <p:nvPr>
            <p:ph type="title"/>
          </p:nvPr>
        </p:nvSpPr>
        <p:spPr>
          <a:xfrm>
            <a:off x="972600" y="1758200"/>
            <a:ext cx="10251300" cy="713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41" name="Google Shape;41;p5"/>
          <p:cNvSpPr txBox="1"/>
          <p:nvPr>
            <p:ph idx="1" type="body"/>
          </p:nvPr>
        </p:nvSpPr>
        <p:spPr>
          <a:xfrm>
            <a:off x="972434" y="2771833"/>
            <a:ext cx="5032500" cy="30147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42" name="Google Shape;42;p5"/>
          <p:cNvSpPr txBox="1"/>
          <p:nvPr>
            <p:ph idx="2" type="body"/>
          </p:nvPr>
        </p:nvSpPr>
        <p:spPr>
          <a:xfrm>
            <a:off x="6191471" y="2771833"/>
            <a:ext cx="5032500" cy="30147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43" name="Google Shape;43;p5"/>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4" name="Shape 44"/>
        <p:cNvGrpSpPr/>
        <p:nvPr/>
      </p:nvGrpSpPr>
      <p:grpSpPr>
        <a:xfrm>
          <a:off x="0" y="0"/>
          <a:ext cx="0" cy="0"/>
          <a:chOff x="0" y="0"/>
          <a:chExt cx="0" cy="0"/>
        </a:xfrm>
      </p:grpSpPr>
      <p:sp>
        <p:nvSpPr>
          <p:cNvPr id="45" name="Google Shape;45;p6"/>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 name="Google Shape;46;p6"/>
          <p:cNvGrpSpPr/>
          <p:nvPr/>
        </p:nvGrpSpPr>
        <p:grpSpPr>
          <a:xfrm>
            <a:off x="1107036" y="1588427"/>
            <a:ext cx="994316" cy="61102"/>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 name="Google Shape;49;p6"/>
          <p:cNvSpPr txBox="1"/>
          <p:nvPr>
            <p:ph type="title"/>
          </p:nvPr>
        </p:nvSpPr>
        <p:spPr>
          <a:xfrm>
            <a:off x="972600" y="1758200"/>
            <a:ext cx="10251300" cy="713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50" name="Google Shape;50;p6"/>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51" name="Shape 51"/>
        <p:cNvGrpSpPr/>
        <p:nvPr/>
      </p:nvGrpSpPr>
      <p:grpSpPr>
        <a:xfrm>
          <a:off x="0" y="0"/>
          <a:ext cx="0" cy="0"/>
          <a:chOff x="0" y="0"/>
          <a:chExt cx="0" cy="0"/>
        </a:xfrm>
      </p:grpSpPr>
      <p:sp>
        <p:nvSpPr>
          <p:cNvPr id="52" name="Google Shape;52;p7"/>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3" name="Google Shape;53;p7"/>
          <p:cNvGrpSpPr/>
          <p:nvPr/>
        </p:nvGrpSpPr>
        <p:grpSpPr>
          <a:xfrm>
            <a:off x="1107036" y="1588427"/>
            <a:ext cx="994316" cy="61102"/>
            <a:chOff x="4580561" y="2589004"/>
            <a:chExt cx="1064464" cy="25200"/>
          </a:xfrm>
        </p:grpSpPr>
        <p:sp>
          <p:nvSpPr>
            <p:cNvPr id="54" name="Google Shape;54;p7"/>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p7"/>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 name="Google Shape;56;p7"/>
          <p:cNvSpPr txBox="1"/>
          <p:nvPr>
            <p:ph type="title"/>
          </p:nvPr>
        </p:nvSpPr>
        <p:spPr>
          <a:xfrm>
            <a:off x="973333" y="1758200"/>
            <a:ext cx="4401300" cy="18420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57" name="Google Shape;57;p7"/>
          <p:cNvSpPr txBox="1"/>
          <p:nvPr>
            <p:ph idx="1" type="body"/>
          </p:nvPr>
        </p:nvSpPr>
        <p:spPr>
          <a:xfrm>
            <a:off x="961633" y="3708967"/>
            <a:ext cx="4401300" cy="21300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58" name="Google Shape;58;p7"/>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9" name="Shape 59"/>
        <p:cNvGrpSpPr/>
        <p:nvPr/>
      </p:nvGrpSpPr>
      <p:grpSpPr>
        <a:xfrm>
          <a:off x="0" y="0"/>
          <a:ext cx="0" cy="0"/>
          <a:chOff x="0" y="0"/>
          <a:chExt cx="0" cy="0"/>
        </a:xfrm>
      </p:grpSpPr>
      <p:grpSp>
        <p:nvGrpSpPr>
          <p:cNvPr id="60" name="Google Shape;60;p8"/>
          <p:cNvGrpSpPr/>
          <p:nvPr/>
        </p:nvGrpSpPr>
        <p:grpSpPr>
          <a:xfrm>
            <a:off x="1107036" y="5558926"/>
            <a:ext cx="994316" cy="61102"/>
            <a:chOff x="4580561" y="2589004"/>
            <a:chExt cx="1064464" cy="25200"/>
          </a:xfrm>
        </p:grpSpPr>
        <p:sp>
          <p:nvSpPr>
            <p:cNvPr id="61" name="Google Shape;61;p8"/>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p8"/>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3" name="Google Shape;63;p8"/>
          <p:cNvSpPr txBox="1"/>
          <p:nvPr>
            <p:ph type="title"/>
          </p:nvPr>
        </p:nvSpPr>
        <p:spPr>
          <a:xfrm>
            <a:off x="972600" y="1152400"/>
            <a:ext cx="9361500" cy="3980100"/>
          </a:xfrm>
          <a:prstGeom prst="rect">
            <a:avLst/>
          </a:prstGeom>
        </p:spPr>
        <p:txBody>
          <a:bodyPr anchorCtr="0" anchor="ctr" bIns="121900" lIns="121900" spcFirstLastPara="1" rIns="121900" wrap="square" tIns="12190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64" name="Google Shape;64;p8"/>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p9"/>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7" name="Google Shape;67;p9"/>
          <p:cNvGrpSpPr/>
          <p:nvPr/>
        </p:nvGrpSpPr>
        <p:grpSpPr>
          <a:xfrm>
            <a:off x="1107036" y="1588427"/>
            <a:ext cx="994316" cy="61102"/>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9"/>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0" name="Google Shape;70;p9"/>
          <p:cNvSpPr txBox="1"/>
          <p:nvPr>
            <p:ph type="title"/>
          </p:nvPr>
        </p:nvSpPr>
        <p:spPr>
          <a:xfrm>
            <a:off x="973333" y="1758200"/>
            <a:ext cx="4401300" cy="2249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71" name="Google Shape;71;p9"/>
          <p:cNvSpPr txBox="1"/>
          <p:nvPr>
            <p:ph idx="1" type="subTitle"/>
          </p:nvPr>
        </p:nvSpPr>
        <p:spPr>
          <a:xfrm>
            <a:off x="966600" y="4215367"/>
            <a:ext cx="4401300" cy="1011900"/>
          </a:xfrm>
          <a:prstGeom prst="rect">
            <a:avLst/>
          </a:prstGeom>
        </p:spPr>
        <p:txBody>
          <a:bodyPr anchorCtr="0" anchor="t" bIns="121900" lIns="121900" spcFirstLastPara="1" rIns="121900" wrap="square" tIns="121900">
            <a:no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72" name="Google Shape;72;p9"/>
          <p:cNvSpPr txBox="1"/>
          <p:nvPr>
            <p:ph idx="2" type="body"/>
          </p:nvPr>
        </p:nvSpPr>
        <p:spPr>
          <a:xfrm>
            <a:off x="6898967" y="1803500"/>
            <a:ext cx="4499100" cy="40341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73" name="Google Shape;73;p9"/>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4" name="Shape 74"/>
        <p:cNvGrpSpPr/>
        <p:nvPr/>
      </p:nvGrpSpPr>
      <p:grpSpPr>
        <a:xfrm>
          <a:off x="0" y="0"/>
          <a:ext cx="0" cy="0"/>
          <a:chOff x="0" y="0"/>
          <a:chExt cx="0" cy="0"/>
        </a:xfrm>
      </p:grpSpPr>
      <p:sp>
        <p:nvSpPr>
          <p:cNvPr id="75" name="Google Shape;75;p10"/>
          <p:cNvSpPr txBox="1"/>
          <p:nvPr>
            <p:ph idx="1" type="body"/>
          </p:nvPr>
        </p:nvSpPr>
        <p:spPr>
          <a:xfrm>
            <a:off x="966600" y="5830068"/>
            <a:ext cx="10263300" cy="6141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SzPts val="1700"/>
              <a:buNone/>
              <a:defRPr/>
            </a:lvl1pPr>
          </a:lstStyle>
          <a:p/>
        </p:txBody>
      </p:sp>
      <p:sp>
        <p:nvSpPr>
          <p:cNvPr id="76" name="Google Shape;76;p10"/>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3700"/>
              <a:buFont typeface="Raleway"/>
              <a:buNone/>
              <a:defRPr b="1" sz="3700">
                <a:latin typeface="Raleway"/>
                <a:ea typeface="Raleway"/>
                <a:cs typeface="Raleway"/>
                <a:sym typeface="Raleway"/>
              </a:defRPr>
            </a:lvl1pPr>
            <a:lvl2pPr lvl="1">
              <a:spcBef>
                <a:spcPts val="0"/>
              </a:spcBef>
              <a:spcAft>
                <a:spcPts val="0"/>
              </a:spcAft>
              <a:buSzPts val="3700"/>
              <a:buFont typeface="Raleway"/>
              <a:buNone/>
              <a:defRPr b="1" sz="3700">
                <a:latin typeface="Raleway"/>
                <a:ea typeface="Raleway"/>
                <a:cs typeface="Raleway"/>
                <a:sym typeface="Raleway"/>
              </a:defRPr>
            </a:lvl2pPr>
            <a:lvl3pPr lvl="2">
              <a:spcBef>
                <a:spcPts val="0"/>
              </a:spcBef>
              <a:spcAft>
                <a:spcPts val="0"/>
              </a:spcAft>
              <a:buSzPts val="3700"/>
              <a:buFont typeface="Raleway"/>
              <a:buNone/>
              <a:defRPr b="1" sz="3700">
                <a:latin typeface="Raleway"/>
                <a:ea typeface="Raleway"/>
                <a:cs typeface="Raleway"/>
                <a:sym typeface="Raleway"/>
              </a:defRPr>
            </a:lvl3pPr>
            <a:lvl4pPr lvl="3">
              <a:spcBef>
                <a:spcPts val="0"/>
              </a:spcBef>
              <a:spcAft>
                <a:spcPts val="0"/>
              </a:spcAft>
              <a:buSzPts val="3700"/>
              <a:buFont typeface="Raleway"/>
              <a:buNone/>
              <a:defRPr b="1" sz="3700">
                <a:latin typeface="Raleway"/>
                <a:ea typeface="Raleway"/>
                <a:cs typeface="Raleway"/>
                <a:sym typeface="Raleway"/>
              </a:defRPr>
            </a:lvl4pPr>
            <a:lvl5pPr lvl="4">
              <a:spcBef>
                <a:spcPts val="0"/>
              </a:spcBef>
              <a:spcAft>
                <a:spcPts val="0"/>
              </a:spcAft>
              <a:buSzPts val="3700"/>
              <a:buFont typeface="Raleway"/>
              <a:buNone/>
              <a:defRPr b="1" sz="3700">
                <a:latin typeface="Raleway"/>
                <a:ea typeface="Raleway"/>
                <a:cs typeface="Raleway"/>
                <a:sym typeface="Raleway"/>
              </a:defRPr>
            </a:lvl5pPr>
            <a:lvl6pPr lvl="5">
              <a:spcBef>
                <a:spcPts val="0"/>
              </a:spcBef>
              <a:spcAft>
                <a:spcPts val="0"/>
              </a:spcAft>
              <a:buSzPts val="3700"/>
              <a:buFont typeface="Raleway"/>
              <a:buNone/>
              <a:defRPr b="1" sz="3700">
                <a:latin typeface="Raleway"/>
                <a:ea typeface="Raleway"/>
                <a:cs typeface="Raleway"/>
                <a:sym typeface="Raleway"/>
              </a:defRPr>
            </a:lvl6pPr>
            <a:lvl7pPr lvl="6">
              <a:spcBef>
                <a:spcPts val="0"/>
              </a:spcBef>
              <a:spcAft>
                <a:spcPts val="0"/>
              </a:spcAft>
              <a:buSzPts val="3700"/>
              <a:buFont typeface="Raleway"/>
              <a:buNone/>
              <a:defRPr b="1" sz="3700">
                <a:latin typeface="Raleway"/>
                <a:ea typeface="Raleway"/>
                <a:cs typeface="Raleway"/>
                <a:sym typeface="Raleway"/>
              </a:defRPr>
            </a:lvl7pPr>
            <a:lvl8pPr lvl="7">
              <a:spcBef>
                <a:spcPts val="0"/>
              </a:spcBef>
              <a:spcAft>
                <a:spcPts val="0"/>
              </a:spcAft>
              <a:buSzPts val="3700"/>
              <a:buFont typeface="Raleway"/>
              <a:buNone/>
              <a:defRPr b="1" sz="3700">
                <a:latin typeface="Raleway"/>
                <a:ea typeface="Raleway"/>
                <a:cs typeface="Raleway"/>
                <a:sym typeface="Raleway"/>
              </a:defRPr>
            </a:lvl8pPr>
            <a:lvl9pPr lvl="8">
              <a:spcBef>
                <a:spcPts val="0"/>
              </a:spcBef>
              <a:spcAft>
                <a:spcPts val="0"/>
              </a:spcAft>
              <a:buSzPts val="3700"/>
              <a:buFont typeface="Raleway"/>
              <a:buNone/>
              <a:defRPr b="1" sz="3700">
                <a:latin typeface="Raleway"/>
                <a:ea typeface="Raleway"/>
                <a:cs typeface="Raleway"/>
                <a:sym typeface="Raleway"/>
              </a:defRPr>
            </a:lvl9pPr>
          </a:lstStyle>
          <a:p/>
        </p:txBody>
      </p:sp>
      <p:sp>
        <p:nvSpPr>
          <p:cNvPr id="11" name="Google Shape;11;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36550" lvl="0" marL="45720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indent="-323850" lvl="1" marL="9144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indent="-323850" lvl="2" marL="13716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indent="-323850" lvl="3" marL="18288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indent="-323850" lvl="4" marL="22860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indent="-323850" lvl="5" marL="27432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indent="-323850" lvl="6" marL="32004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indent="-323850" lvl="7" marL="36576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indent="-323850" lvl="8" marL="4114800">
              <a:lnSpc>
                <a:spcPct val="115000"/>
              </a:lnSpc>
              <a:spcBef>
                <a:spcPts val="2100"/>
              </a:spcBef>
              <a:spcAft>
                <a:spcPts val="2100"/>
              </a:spcAft>
              <a:buClr>
                <a:schemeClr val="accent1"/>
              </a:buClr>
              <a:buSzPts val="1500"/>
              <a:buFont typeface="Lato"/>
              <a:buChar char="■"/>
              <a:defRPr sz="1500">
                <a:solidFill>
                  <a:schemeClr val="accent1"/>
                </a:solidFill>
                <a:latin typeface="Lato"/>
                <a:ea typeface="Lato"/>
                <a:cs typeface="Lato"/>
                <a:sym typeface="Lato"/>
              </a:defRPr>
            </a:lvl9pPr>
          </a:lstStyle>
          <a:p/>
        </p:txBody>
      </p:sp>
      <p:sp>
        <p:nvSpPr>
          <p:cNvPr id="12" name="Google Shape;12;p1"/>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invisiblechildren.com/kony-201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idx="4294967295" type="ctrTitle"/>
          </p:nvPr>
        </p:nvSpPr>
        <p:spPr>
          <a:xfrm>
            <a:off x="1524000" y="2245809"/>
            <a:ext cx="9144000" cy="156471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en-US" sz="4800">
                <a:solidFill>
                  <a:srgbClr val="434343"/>
                </a:solidFill>
              </a:rPr>
              <a:t>Process book</a:t>
            </a:r>
            <a:endParaRPr sz="4800">
              <a:solidFill>
                <a:srgbClr val="434343"/>
              </a:solidFill>
            </a:endParaRPr>
          </a:p>
          <a:p>
            <a:pPr indent="0" lvl="0" marL="0" rtl="0" algn="ctr">
              <a:lnSpc>
                <a:spcPct val="90000"/>
              </a:lnSpc>
              <a:spcBef>
                <a:spcPts val="0"/>
              </a:spcBef>
              <a:spcAft>
                <a:spcPts val="0"/>
              </a:spcAft>
              <a:buClr>
                <a:schemeClr val="dk1"/>
              </a:buClr>
              <a:buSzPts val="4800"/>
              <a:buFont typeface="Arial"/>
              <a:buNone/>
            </a:pPr>
            <a:r>
              <a:rPr lang="en-US" sz="4800">
                <a:solidFill>
                  <a:srgbClr val="434343"/>
                </a:solidFill>
              </a:rPr>
              <a:t>Fundraising Duck</a:t>
            </a:r>
            <a:endParaRPr sz="4800">
              <a:solidFill>
                <a:srgbClr val="434343"/>
              </a:solidFill>
            </a:endParaRPr>
          </a:p>
        </p:txBody>
      </p:sp>
      <p:sp>
        <p:nvSpPr>
          <p:cNvPr id="98" name="Google Shape;98;p14"/>
          <p:cNvSpPr txBox="1"/>
          <p:nvPr>
            <p:ph idx="4294967295" type="subTitle"/>
          </p:nvPr>
        </p:nvSpPr>
        <p:spPr>
          <a:xfrm>
            <a:off x="1524000" y="3947050"/>
            <a:ext cx="9144000" cy="5725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2100"/>
              </a:spcAft>
              <a:buClr>
                <a:schemeClr val="dk1"/>
              </a:buClr>
              <a:buSzPts val="2000"/>
              <a:buNone/>
            </a:pPr>
            <a:r>
              <a:rPr lang="en-US" sz="2000"/>
              <a:t>Team *Unicorns（Benjamin Stone, Chi Huang, Junhui Yao, Tianying Chen ）</a:t>
            </a:r>
            <a:endParaRPr sz="2000"/>
          </a:p>
        </p:txBody>
      </p:sp>
      <p:sp>
        <p:nvSpPr>
          <p:cNvPr id="99" name="Google Shape;99;p14"/>
          <p:cNvSpPr/>
          <p:nvPr/>
        </p:nvSpPr>
        <p:spPr>
          <a:xfrm>
            <a:off x="0" y="1"/>
            <a:ext cx="5920619" cy="2130951"/>
          </a:xfrm>
          <a:custGeom>
            <a:rect b="b" l="l" r="r" t="t"/>
            <a:pathLst>
              <a:path extrusionOk="0" h="2130951" w="5920619">
                <a:moveTo>
                  <a:pt x="0" y="0"/>
                </a:moveTo>
                <a:lnTo>
                  <a:pt x="3191370" y="0"/>
                </a:lnTo>
                <a:lnTo>
                  <a:pt x="3346315" y="0"/>
                </a:lnTo>
                <a:lnTo>
                  <a:pt x="5920619" y="0"/>
                </a:lnTo>
                <a:lnTo>
                  <a:pt x="4936971" y="2130951"/>
                </a:lnTo>
                <a:lnTo>
                  <a:pt x="0" y="213095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14"/>
          <p:cNvSpPr/>
          <p:nvPr/>
        </p:nvSpPr>
        <p:spPr>
          <a:xfrm>
            <a:off x="5097839" y="0"/>
            <a:ext cx="7094160" cy="2130952"/>
          </a:xfrm>
          <a:custGeom>
            <a:rect b="b" l="l" r="r" t="t"/>
            <a:pathLst>
              <a:path extrusionOk="0" h="2130952" w="7094160">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1" name="Google Shape;101;p14"/>
          <p:cNvSpPr/>
          <p:nvPr/>
        </p:nvSpPr>
        <p:spPr>
          <a:xfrm flipH="1">
            <a:off x="6149721" y="4682920"/>
            <a:ext cx="4522796" cy="2175080"/>
          </a:xfrm>
          <a:custGeom>
            <a:rect b="b" l="l" r="r" t="t"/>
            <a:pathLst>
              <a:path extrusionOk="0" h="2175080" w="4522796">
                <a:moveTo>
                  <a:pt x="3515449" y="0"/>
                </a:moveTo>
                <a:lnTo>
                  <a:pt x="0" y="0"/>
                </a:lnTo>
                <a:lnTo>
                  <a:pt x="0" y="2175080"/>
                </a:lnTo>
                <a:lnTo>
                  <a:pt x="4522796" y="217508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02" name="Google Shape;102;p14"/>
          <p:cNvSpPr/>
          <p:nvPr/>
        </p:nvSpPr>
        <p:spPr>
          <a:xfrm>
            <a:off x="6266810" y="4682920"/>
            <a:ext cx="5925190" cy="2175080"/>
          </a:xfrm>
          <a:custGeom>
            <a:rect b="b" l="l" r="r" t="t"/>
            <a:pathLst>
              <a:path extrusionOk="0" h="2175080" w="5925190">
                <a:moveTo>
                  <a:pt x="1007347" y="0"/>
                </a:moveTo>
                <a:lnTo>
                  <a:pt x="5925190" y="0"/>
                </a:lnTo>
                <a:lnTo>
                  <a:pt x="5925190" y="2175080"/>
                </a:lnTo>
                <a:lnTo>
                  <a:pt x="0" y="2175080"/>
                </a:lnTo>
                <a:close/>
              </a:path>
            </a:pathLst>
          </a:custGeom>
          <a:solidFill>
            <a:srgbClr val="E691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3" name="Google Shape;103;p14"/>
          <p:cNvSpPr/>
          <p:nvPr/>
        </p:nvSpPr>
        <p:spPr>
          <a:xfrm>
            <a:off x="0" y="4682920"/>
            <a:ext cx="7114535" cy="2175080"/>
          </a:xfrm>
          <a:custGeom>
            <a:rect b="b" l="l" r="r" t="t"/>
            <a:pathLst>
              <a:path extrusionOk="0" h="2175080" w="7114535">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Two: Materials</a:t>
            </a:r>
            <a:endParaRPr/>
          </a:p>
        </p:txBody>
      </p:sp>
      <p:pic>
        <p:nvPicPr>
          <p:cNvPr descr="图片包含 游戏机, 截图&#10;&#10;描述已自动生成" id="163" name="Google Shape;163;p23"/>
          <p:cNvPicPr preferRelativeResize="0"/>
          <p:nvPr>
            <p:ph idx="1" type="body"/>
          </p:nvPr>
        </p:nvPicPr>
        <p:blipFill rotWithShape="1">
          <a:blip r:embed="rId3">
            <a:alphaModFix/>
          </a:blip>
          <a:srcRect b="0" l="0" r="0" t="0"/>
          <a:stretch/>
        </p:blipFill>
        <p:spPr>
          <a:xfrm>
            <a:off x="838200" y="1690688"/>
            <a:ext cx="4938035" cy="4351338"/>
          </a:xfrm>
          <a:prstGeom prst="rect">
            <a:avLst/>
          </a:prstGeom>
          <a:noFill/>
          <a:ln>
            <a:noFill/>
          </a:ln>
        </p:spPr>
      </p:pic>
      <p:sp>
        <p:nvSpPr>
          <p:cNvPr id="164" name="Google Shape;164;p23"/>
          <p:cNvSpPr txBox="1"/>
          <p:nvPr/>
        </p:nvSpPr>
        <p:spPr>
          <a:xfrm>
            <a:off x="1364100" y="6215625"/>
            <a:ext cx="4542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Fact Cards(Scaffolding for giving a pitch)</a:t>
            </a:r>
            <a:endParaRPr sz="1800">
              <a:solidFill>
                <a:schemeClr val="dk1"/>
              </a:solidFill>
              <a:latin typeface="Arial"/>
              <a:ea typeface="Arial"/>
              <a:cs typeface="Arial"/>
              <a:sym typeface="Arial"/>
            </a:endParaRPr>
          </a:p>
        </p:txBody>
      </p:sp>
      <p:pic>
        <p:nvPicPr>
          <p:cNvPr id="165" name="Google Shape;165;p23"/>
          <p:cNvPicPr preferRelativeResize="0"/>
          <p:nvPr/>
        </p:nvPicPr>
        <p:blipFill rotWithShape="1">
          <a:blip r:embed="rId4">
            <a:alphaModFix/>
          </a:blip>
          <a:srcRect b="0" l="0" r="0" t="0"/>
          <a:stretch/>
        </p:blipFill>
        <p:spPr>
          <a:xfrm>
            <a:off x="5906124" y="2203555"/>
            <a:ext cx="6207772" cy="3582648"/>
          </a:xfrm>
          <a:prstGeom prst="rect">
            <a:avLst/>
          </a:prstGeom>
          <a:noFill/>
          <a:ln>
            <a:noFill/>
          </a:ln>
        </p:spPr>
      </p:pic>
      <p:sp>
        <p:nvSpPr>
          <p:cNvPr id="166" name="Google Shape;166;p23"/>
          <p:cNvSpPr txBox="1"/>
          <p:nvPr/>
        </p:nvSpPr>
        <p:spPr>
          <a:xfrm>
            <a:off x="8079605" y="6215625"/>
            <a:ext cx="2166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Chance Cards</a:t>
            </a:r>
            <a:endParaRPr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Two: Playtest</a:t>
            </a:r>
            <a:endParaRPr/>
          </a:p>
        </p:txBody>
      </p:sp>
      <p:sp>
        <p:nvSpPr>
          <p:cNvPr id="172" name="Google Shape;172;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000"/>
              <a:buNone/>
            </a:pPr>
            <a:r>
              <a:rPr b="1" lang="en-US" sz="2000"/>
              <a:t>Feedback</a:t>
            </a:r>
            <a:endParaRPr sz="2000"/>
          </a:p>
          <a:p>
            <a:pPr indent="-228600" lvl="0" marL="228600" rtl="0" algn="l">
              <a:lnSpc>
                <a:spcPct val="90000"/>
              </a:lnSpc>
              <a:spcBef>
                <a:spcPts val="1000"/>
              </a:spcBef>
              <a:spcAft>
                <a:spcPts val="0"/>
              </a:spcAft>
              <a:buClr>
                <a:schemeClr val="dk1"/>
              </a:buClr>
              <a:buSzPts val="2000"/>
              <a:buChar char="●"/>
            </a:pPr>
            <a:r>
              <a:rPr lang="en-US" sz="2000"/>
              <a:t>Utilizing pics as a strategy can trigger empathy in people. (storytelling, humor, facts)</a:t>
            </a:r>
            <a:endParaRPr sz="2000"/>
          </a:p>
          <a:p>
            <a:pPr indent="-228600" lvl="0" marL="228600" rtl="0" algn="l">
              <a:lnSpc>
                <a:spcPct val="90000"/>
              </a:lnSpc>
              <a:spcBef>
                <a:spcPts val="1000"/>
              </a:spcBef>
              <a:spcAft>
                <a:spcPts val="0"/>
              </a:spcAft>
              <a:buClr>
                <a:schemeClr val="dk1"/>
              </a:buClr>
              <a:buSzPts val="2000"/>
              <a:buChar char="●"/>
            </a:pPr>
            <a:r>
              <a:rPr lang="en-US" sz="2000"/>
              <a:t>Earthquake card changed the direction of the game.</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Three: Design</a:t>
            </a:r>
            <a:endParaRPr/>
          </a:p>
        </p:txBody>
      </p:sp>
      <p:sp>
        <p:nvSpPr>
          <p:cNvPr id="178" name="Google Shape;178;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1000"/>
              </a:spcBef>
              <a:spcAft>
                <a:spcPts val="0"/>
              </a:spcAft>
              <a:buClr>
                <a:schemeClr val="dk1"/>
              </a:buClr>
              <a:buSzPts val="2000"/>
              <a:buChar char="●"/>
            </a:pPr>
            <a:r>
              <a:rPr b="1" lang="en-US" sz="2000"/>
              <a:t>Feedback 1: </a:t>
            </a:r>
            <a:r>
              <a:rPr b="1" lang="en-US" sz="2000"/>
              <a:t>Utilizing pics as a strategy can trigger empathy in people. (storytelling, humor, facts)</a:t>
            </a:r>
            <a:endParaRPr b="1" sz="2000"/>
          </a:p>
          <a:p>
            <a:pPr indent="-241300" lvl="1" marL="685800" rtl="0" algn="l">
              <a:lnSpc>
                <a:spcPct val="100000"/>
              </a:lnSpc>
              <a:spcBef>
                <a:spcPts val="1000"/>
              </a:spcBef>
              <a:spcAft>
                <a:spcPts val="0"/>
              </a:spcAft>
              <a:buSzPts val="2000"/>
              <a:buChar char="○"/>
            </a:pPr>
            <a:r>
              <a:rPr lang="en-US" sz="2000"/>
              <a:t>E.g.: Look at a picture of your respective charity and give a persuasive pitch using the picture. Other players will have to donate at least $1000 to that charity. </a:t>
            </a:r>
            <a:endParaRPr sz="2000"/>
          </a:p>
          <a:p>
            <a:pPr indent="-228600" lvl="0" marL="228600" rtl="0" algn="l">
              <a:lnSpc>
                <a:spcPct val="100000"/>
              </a:lnSpc>
              <a:spcBef>
                <a:spcPts val="1000"/>
              </a:spcBef>
              <a:spcAft>
                <a:spcPts val="0"/>
              </a:spcAft>
              <a:buClr>
                <a:schemeClr val="dk1"/>
              </a:buClr>
              <a:buSzPts val="2000"/>
              <a:buChar char="●"/>
            </a:pPr>
            <a:r>
              <a:rPr b="1" lang="en-US" sz="2000"/>
              <a:t>Feedback 2: </a:t>
            </a:r>
            <a:r>
              <a:rPr b="1" lang="en-US" sz="2000"/>
              <a:t>Earthquake card changed the direction of the game.</a:t>
            </a:r>
            <a:endParaRPr b="1" sz="2000"/>
          </a:p>
          <a:p>
            <a:pPr indent="-241300" lvl="1" marL="685800" rtl="0" algn="l">
              <a:lnSpc>
                <a:spcPct val="100000"/>
              </a:lnSpc>
              <a:spcBef>
                <a:spcPts val="1000"/>
              </a:spcBef>
              <a:spcAft>
                <a:spcPts val="1000"/>
              </a:spcAft>
              <a:buSzPts val="2000"/>
              <a:buChar char="○"/>
            </a:pPr>
            <a:r>
              <a:rPr lang="en-US" sz="2000"/>
              <a:t>We changed the mechanism about interpreting the game. Everyone wins if they can survive all rounds with enough money.</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Three: Materials</a:t>
            </a:r>
            <a:endParaRPr/>
          </a:p>
        </p:txBody>
      </p:sp>
      <p:pic>
        <p:nvPicPr>
          <p:cNvPr id="184" name="Google Shape;184;p26"/>
          <p:cNvPicPr preferRelativeResize="0"/>
          <p:nvPr>
            <p:ph idx="1" type="body"/>
          </p:nvPr>
        </p:nvPicPr>
        <p:blipFill rotWithShape="1">
          <a:blip r:embed="rId3">
            <a:alphaModFix/>
          </a:blip>
          <a:srcRect b="0" l="0" r="0" t="0"/>
          <a:stretch/>
        </p:blipFill>
        <p:spPr>
          <a:xfrm>
            <a:off x="425972" y="1801856"/>
            <a:ext cx="4938035" cy="4247116"/>
          </a:xfrm>
          <a:prstGeom prst="rect">
            <a:avLst/>
          </a:prstGeom>
          <a:noFill/>
          <a:ln>
            <a:noFill/>
          </a:ln>
        </p:spPr>
      </p:pic>
      <p:sp>
        <p:nvSpPr>
          <p:cNvPr id="185" name="Google Shape;185;p26"/>
          <p:cNvSpPr txBox="1"/>
          <p:nvPr/>
        </p:nvSpPr>
        <p:spPr>
          <a:xfrm>
            <a:off x="6722350" y="3278775"/>
            <a:ext cx="4602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Fact Cards (</a:t>
            </a:r>
            <a:r>
              <a:rPr lang="en-US" sz="1800">
                <a:solidFill>
                  <a:schemeClr val="dk1"/>
                </a:solidFill>
              </a:rPr>
              <a:t>Same as previous design</a:t>
            </a: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186" name="Google Shape;186;p26"/>
          <p:cNvSpPr txBox="1"/>
          <p:nvPr/>
        </p:nvSpPr>
        <p:spPr>
          <a:xfrm>
            <a:off x="6722351" y="6035500"/>
            <a:ext cx="51849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Chance Cards (same as previous design)</a:t>
            </a:r>
            <a:endParaRPr sz="1800">
              <a:solidFill>
                <a:schemeClr val="dk1"/>
              </a:solidFill>
              <a:latin typeface="Arial"/>
              <a:ea typeface="Arial"/>
              <a:cs typeface="Arial"/>
              <a:sym typeface="Arial"/>
            </a:endParaRPr>
          </a:p>
          <a:p>
            <a:pPr indent="0" lvl="0" marL="0" marR="0" rtl="0" algn="l">
              <a:spcBef>
                <a:spcPts val="0"/>
              </a:spcBef>
              <a:spcAft>
                <a:spcPts val="0"/>
              </a:spcAft>
              <a:buNone/>
            </a:pP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87" name="Google Shape;187;p26"/>
          <p:cNvSpPr txBox="1"/>
          <p:nvPr/>
        </p:nvSpPr>
        <p:spPr>
          <a:xfrm>
            <a:off x="2348199" y="6160150"/>
            <a:ext cx="13827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Pic Cards</a:t>
            </a:r>
            <a:endParaRPr sz="1800">
              <a:solidFill>
                <a:schemeClr val="dk1"/>
              </a:solidFill>
              <a:latin typeface="Arial"/>
              <a:ea typeface="Arial"/>
              <a:cs typeface="Arial"/>
              <a:sym typeface="Arial"/>
            </a:endParaRPr>
          </a:p>
        </p:txBody>
      </p:sp>
      <p:pic>
        <p:nvPicPr>
          <p:cNvPr descr="图片包含 游戏机, 截图&#10;&#10;描述已自动生成" id="188" name="Google Shape;188;p26"/>
          <p:cNvPicPr preferRelativeResize="0"/>
          <p:nvPr>
            <p:ph idx="1" type="body"/>
          </p:nvPr>
        </p:nvPicPr>
        <p:blipFill rotWithShape="1">
          <a:blip r:embed="rId4">
            <a:alphaModFix/>
          </a:blip>
          <a:srcRect b="0" l="0" r="0" t="0"/>
          <a:stretch/>
        </p:blipFill>
        <p:spPr>
          <a:xfrm>
            <a:off x="7364600" y="365996"/>
            <a:ext cx="3156000" cy="2781000"/>
          </a:xfrm>
          <a:prstGeom prst="rect">
            <a:avLst/>
          </a:prstGeom>
          <a:noFill/>
          <a:ln>
            <a:noFill/>
          </a:ln>
        </p:spPr>
      </p:pic>
      <p:pic>
        <p:nvPicPr>
          <p:cNvPr id="189" name="Google Shape;189;p26"/>
          <p:cNvPicPr preferRelativeResize="0"/>
          <p:nvPr/>
        </p:nvPicPr>
        <p:blipFill rotWithShape="1">
          <a:blip r:embed="rId5">
            <a:alphaModFix/>
          </a:blip>
          <a:srcRect b="0" l="0" r="0" t="0"/>
          <a:stretch/>
        </p:blipFill>
        <p:spPr>
          <a:xfrm>
            <a:off x="7202350" y="3826477"/>
            <a:ext cx="3691675" cy="2130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Three: Playtest</a:t>
            </a:r>
            <a:endParaRPr/>
          </a:p>
        </p:txBody>
      </p:sp>
      <p:sp>
        <p:nvSpPr>
          <p:cNvPr id="195" name="Google Shape;195;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000"/>
              <a:buNone/>
            </a:pPr>
            <a:r>
              <a:rPr b="1" lang="en-US" sz="2000"/>
              <a:t>Feedback</a:t>
            </a:r>
            <a:endParaRPr/>
          </a:p>
          <a:p>
            <a:pPr indent="-228600" lvl="0" marL="228600" rtl="0" algn="l">
              <a:lnSpc>
                <a:spcPct val="90000"/>
              </a:lnSpc>
              <a:spcBef>
                <a:spcPts val="1000"/>
              </a:spcBef>
              <a:spcAft>
                <a:spcPts val="0"/>
              </a:spcAft>
              <a:buClr>
                <a:schemeClr val="dk1"/>
              </a:buClr>
              <a:buSzPts val="2000"/>
              <a:buChar char="●"/>
            </a:pPr>
            <a:r>
              <a:rPr lang="en-US" sz="2000"/>
              <a:t>Resources trade-off and joint project will encourage interactions. </a:t>
            </a:r>
            <a:endParaRPr sz="2000"/>
          </a:p>
          <a:p>
            <a:pPr indent="-241300" lvl="0" marL="228600" rtl="0" algn="l">
              <a:spcBef>
                <a:spcPts val="1000"/>
              </a:spcBef>
              <a:spcAft>
                <a:spcPts val="0"/>
              </a:spcAft>
              <a:buSzPts val="2000"/>
              <a:buChar char="●"/>
            </a:pPr>
            <a:r>
              <a:rPr lang="en-US" sz="2000"/>
              <a:t>Players felt awkward having to prepare a pitch which is the main activity of the game.</a:t>
            </a:r>
            <a:endParaRPr sz="2000"/>
          </a:p>
          <a:p>
            <a:pPr indent="-241300" lvl="0" marL="228600" rtl="0" algn="l">
              <a:spcBef>
                <a:spcPts val="1000"/>
              </a:spcBef>
              <a:spcAft>
                <a:spcPts val="0"/>
              </a:spcAft>
              <a:buSzPts val="2000"/>
              <a:buChar char="●"/>
            </a:pPr>
            <a:r>
              <a:rPr lang="en-US" sz="2000"/>
              <a:t>Players felt bombarded with the text on the fact sheets.</a:t>
            </a:r>
            <a:endParaRPr sz="2000"/>
          </a:p>
          <a:p>
            <a:pPr indent="-241300" lvl="0" marL="228600" rtl="0" algn="l">
              <a:spcBef>
                <a:spcPts val="1000"/>
              </a:spcBef>
              <a:spcAft>
                <a:spcPts val="0"/>
              </a:spcAft>
              <a:buSzPts val="2000"/>
              <a:buChar char="●"/>
            </a:pPr>
            <a:r>
              <a:rPr lang="en-US" sz="2000"/>
              <a:t>Having to choose a charity is limiting because players could care about more than one charity.</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Four: Design</a:t>
            </a:r>
            <a:endParaRPr/>
          </a:p>
        </p:txBody>
      </p:sp>
      <p:sp>
        <p:nvSpPr>
          <p:cNvPr id="201" name="Google Shape;201;p28"/>
          <p:cNvSpPr txBox="1"/>
          <p:nvPr>
            <p:ph idx="1" type="body"/>
          </p:nvPr>
        </p:nvSpPr>
        <p:spPr>
          <a:xfrm>
            <a:off x="838200" y="1597025"/>
            <a:ext cx="10515600" cy="4351200"/>
          </a:xfrm>
          <a:prstGeom prst="rect">
            <a:avLst/>
          </a:prstGeom>
          <a:noFill/>
          <a:ln>
            <a:noFill/>
          </a:ln>
        </p:spPr>
        <p:txBody>
          <a:bodyPr anchorCtr="0" anchor="t" bIns="45700" lIns="91425" spcFirstLastPara="1" rIns="91425" wrap="square" tIns="45700">
            <a:noAutofit/>
          </a:bodyPr>
          <a:lstStyle/>
          <a:p>
            <a:pPr indent="-215900" lvl="0" marL="228600" rtl="0" algn="l">
              <a:lnSpc>
                <a:spcPct val="90000"/>
              </a:lnSpc>
              <a:spcBef>
                <a:spcPts val="0"/>
              </a:spcBef>
              <a:spcAft>
                <a:spcPts val="0"/>
              </a:spcAft>
              <a:buClr>
                <a:schemeClr val="dk1"/>
              </a:buClr>
              <a:buSzPts val="1800"/>
              <a:buChar char="●"/>
            </a:pPr>
            <a:r>
              <a:rPr b="1" lang="en-US" sz="1800"/>
              <a:t>Feedback 1: </a:t>
            </a:r>
            <a:r>
              <a:rPr b="1" lang="en-US" sz="1800"/>
              <a:t>Resources trade-off and joint project will encourage interactions and, </a:t>
            </a:r>
            <a:endParaRPr b="1" sz="1800"/>
          </a:p>
          <a:p>
            <a:pPr indent="-215900" lvl="0" marL="228600" rtl="0" algn="l">
              <a:lnSpc>
                <a:spcPct val="90000"/>
              </a:lnSpc>
              <a:spcBef>
                <a:spcPts val="1000"/>
              </a:spcBef>
              <a:spcAft>
                <a:spcPts val="0"/>
              </a:spcAft>
              <a:buClr>
                <a:schemeClr val="dk1"/>
              </a:buClr>
              <a:buSzPts val="1800"/>
              <a:buChar char="●"/>
            </a:pPr>
            <a:r>
              <a:rPr b="1" lang="en-US" sz="1800"/>
              <a:t>Feedback 4: Having to choose a charity is limiting because players could care about more than one charity.</a:t>
            </a:r>
            <a:endParaRPr b="1" sz="1800"/>
          </a:p>
          <a:p>
            <a:pPr indent="-228600" lvl="1" marL="685800" rtl="0" algn="l">
              <a:lnSpc>
                <a:spcPct val="90000"/>
              </a:lnSpc>
              <a:spcBef>
                <a:spcPts val="1000"/>
              </a:spcBef>
              <a:spcAft>
                <a:spcPts val="0"/>
              </a:spcAft>
              <a:buSzPts val="1800"/>
              <a:buChar char="○"/>
            </a:pPr>
            <a:r>
              <a:rPr lang="en-US" sz="1800"/>
              <a:t>We added projects in which everyone can donate if they care about the cause. This way players also do not need to choose only one charity to contribute and instead can contribute to as many specific projects as they want.</a:t>
            </a:r>
            <a:endParaRPr sz="1800"/>
          </a:p>
          <a:p>
            <a:pPr indent="-228600" lvl="2" marL="1143000" rtl="0" algn="l">
              <a:lnSpc>
                <a:spcPct val="90000"/>
              </a:lnSpc>
              <a:spcBef>
                <a:spcPts val="1000"/>
              </a:spcBef>
              <a:spcAft>
                <a:spcPts val="0"/>
              </a:spcAft>
              <a:buSzPts val="1800"/>
              <a:buChar char="■"/>
            </a:pPr>
            <a:r>
              <a:rPr lang="en-US" sz="1800"/>
              <a:t>E.g.: The cancer research as John Hopkins is making a big step forward. However, they are running out of money! If we don't act now there might be another few decades before we find a new treatment! Compete with others to donate to the cause and win tokens of goodwill!</a:t>
            </a:r>
            <a:endParaRPr sz="1800"/>
          </a:p>
          <a:p>
            <a:pPr indent="-228600" lvl="0" marL="228600" rtl="0" algn="l">
              <a:spcBef>
                <a:spcPts val="1000"/>
              </a:spcBef>
              <a:spcAft>
                <a:spcPts val="0"/>
              </a:spcAft>
              <a:buSzPts val="1800"/>
              <a:buChar char="●"/>
            </a:pPr>
            <a:r>
              <a:rPr b="1" lang="en-US" sz="1800"/>
              <a:t>Feedback 2: </a:t>
            </a:r>
            <a:r>
              <a:rPr b="1" lang="en-US" sz="1800"/>
              <a:t>Players felt awkward having to prepare a pitch which is the main activity of the game.</a:t>
            </a:r>
            <a:endParaRPr b="1" sz="1800"/>
          </a:p>
          <a:p>
            <a:pPr indent="-228600" lvl="1" marL="685800" rtl="0" algn="l">
              <a:lnSpc>
                <a:spcPct val="90000"/>
              </a:lnSpc>
              <a:spcBef>
                <a:spcPts val="1000"/>
              </a:spcBef>
              <a:spcAft>
                <a:spcPts val="0"/>
              </a:spcAft>
              <a:buSzPts val="1800"/>
              <a:buChar char="○"/>
            </a:pPr>
            <a:r>
              <a:rPr lang="en-US" sz="1800"/>
              <a:t>We reduce the odds of giving a pitch in the game. We introduced silent auction through which, they could get tokens to have their artifacts, in the end, to let people express their goodwill.</a:t>
            </a:r>
            <a:endParaRPr sz="1800"/>
          </a:p>
          <a:p>
            <a:pPr indent="-228600" lvl="0" marL="228600" rtl="0" algn="l">
              <a:lnSpc>
                <a:spcPct val="90000"/>
              </a:lnSpc>
              <a:spcBef>
                <a:spcPts val="1000"/>
              </a:spcBef>
              <a:spcAft>
                <a:spcPts val="0"/>
              </a:spcAft>
              <a:buSzPts val="1800"/>
              <a:buChar char="●"/>
            </a:pPr>
            <a:r>
              <a:rPr b="1" lang="en-US" sz="1800"/>
              <a:t>Feedback 3: </a:t>
            </a:r>
            <a:r>
              <a:rPr b="1" lang="en-US" sz="1800"/>
              <a:t>Players felt bombarded with the text on the fact sheets.</a:t>
            </a:r>
            <a:endParaRPr b="1" sz="1800"/>
          </a:p>
          <a:p>
            <a:pPr indent="-228600" lvl="1" marL="685800" rtl="0" algn="l">
              <a:lnSpc>
                <a:spcPct val="90000"/>
              </a:lnSpc>
              <a:spcBef>
                <a:spcPts val="1000"/>
              </a:spcBef>
              <a:spcAft>
                <a:spcPts val="1000"/>
              </a:spcAft>
              <a:buSzPts val="1800"/>
              <a:buChar char="○"/>
            </a:pPr>
            <a:r>
              <a:rPr lang="en-US" sz="1800"/>
              <a:t>We removed the fact sheets. Instead, we incorporated facts into the joint events described in feedback 1.</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Four</a:t>
            </a:r>
            <a:r>
              <a:rPr lang="en-US"/>
              <a:t>: Rules</a:t>
            </a:r>
            <a:endParaRPr/>
          </a:p>
        </p:txBody>
      </p:sp>
      <p:sp>
        <p:nvSpPr>
          <p:cNvPr id="207" name="Google Shape;207;p29"/>
          <p:cNvSpPr txBox="1"/>
          <p:nvPr>
            <p:ph idx="1" type="body"/>
          </p:nvPr>
        </p:nvSpPr>
        <p:spPr>
          <a:xfrm>
            <a:off x="838199" y="1597024"/>
            <a:ext cx="11139000" cy="4395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00"/>
              </a:spcBef>
              <a:spcAft>
                <a:spcPts val="0"/>
              </a:spcAft>
              <a:buSzPts val="1800"/>
              <a:buChar char="●"/>
            </a:pPr>
            <a:r>
              <a:rPr lang="en-US" sz="1800"/>
              <a:t>Each player is a donor, and each player starts with $10,000 . They get a bead whenever they contribute to charitable causes.</a:t>
            </a:r>
            <a:endParaRPr sz="1800"/>
          </a:p>
          <a:p>
            <a:pPr indent="-342900" lvl="0" marL="457200" rtl="0" algn="l">
              <a:lnSpc>
                <a:spcPct val="100000"/>
              </a:lnSpc>
              <a:spcBef>
                <a:spcPts val="1000"/>
              </a:spcBef>
              <a:spcAft>
                <a:spcPts val="0"/>
              </a:spcAft>
              <a:buSzPts val="1800"/>
              <a:buChar char="●"/>
            </a:pPr>
            <a:r>
              <a:rPr lang="en-US" sz="1800"/>
              <a:t>Different types of chance cards: </a:t>
            </a:r>
            <a:endParaRPr sz="1800"/>
          </a:p>
          <a:p>
            <a:pPr indent="-342900" lvl="1" marL="914400" rtl="0" algn="l">
              <a:lnSpc>
                <a:spcPct val="100000"/>
              </a:lnSpc>
              <a:spcBef>
                <a:spcPts val="1000"/>
              </a:spcBef>
              <a:spcAft>
                <a:spcPts val="0"/>
              </a:spcAft>
              <a:buSzPts val="1800"/>
              <a:buChar char="○"/>
            </a:pPr>
            <a:r>
              <a:rPr b="1" lang="en-US" sz="1800"/>
              <a:t>Auction: </a:t>
            </a:r>
            <a:r>
              <a:rPr lang="en-US" sz="1800"/>
              <a:t>Players have a silent bidding section, the highest bidder gets </a:t>
            </a:r>
            <a:r>
              <a:rPr lang="en-US" sz="1800"/>
              <a:t>4</a:t>
            </a:r>
            <a:r>
              <a:rPr lang="en-US" sz="1800"/>
              <a:t> beads, second and third highest gets 3 and 2 beads, fourth gets </a:t>
            </a:r>
            <a:r>
              <a:rPr lang="en-US" sz="1800"/>
              <a:t>0</a:t>
            </a:r>
            <a:r>
              <a:rPr lang="en-US" sz="1800"/>
              <a:t>. </a:t>
            </a:r>
            <a:endParaRPr sz="1800"/>
          </a:p>
          <a:p>
            <a:pPr indent="-342900" lvl="2" marL="1371600" rtl="0" algn="l">
              <a:lnSpc>
                <a:spcPct val="100000"/>
              </a:lnSpc>
              <a:spcBef>
                <a:spcPts val="1000"/>
              </a:spcBef>
              <a:spcAft>
                <a:spcPts val="0"/>
              </a:spcAft>
              <a:buSzPts val="1800"/>
              <a:buChar char="■"/>
            </a:pPr>
            <a:r>
              <a:rPr lang="en-US" sz="1800"/>
              <a:t>Players don’t reveal how much money they’re going to bid in the moment. After each silent auction, roll the die. Get die number x 1000 of money.</a:t>
            </a:r>
            <a:endParaRPr sz="1800"/>
          </a:p>
          <a:p>
            <a:pPr indent="-342900" lvl="1" marL="914400" rtl="0" algn="l">
              <a:lnSpc>
                <a:spcPct val="100000"/>
              </a:lnSpc>
              <a:spcBef>
                <a:spcPts val="1000"/>
              </a:spcBef>
              <a:spcAft>
                <a:spcPts val="0"/>
              </a:spcAft>
              <a:buSzPts val="1800"/>
              <a:buChar char="○"/>
            </a:pPr>
            <a:r>
              <a:rPr b="1" lang="en-US" sz="1800"/>
              <a:t>Event: </a:t>
            </a:r>
            <a:r>
              <a:rPr lang="en-US" sz="1800"/>
              <a:t>Players follow event instructions listed on the cards. These include events which, for instance, make one or all player lose or gain money. There are also special ability cards.</a:t>
            </a:r>
            <a:endParaRPr sz="1800"/>
          </a:p>
          <a:p>
            <a:pPr indent="-342900" lvl="1" marL="914400" rtl="0" algn="l">
              <a:lnSpc>
                <a:spcPct val="100000"/>
              </a:lnSpc>
              <a:spcBef>
                <a:spcPts val="1000"/>
              </a:spcBef>
              <a:spcAft>
                <a:spcPts val="0"/>
              </a:spcAft>
              <a:buSzPts val="1800"/>
              <a:buChar char="○"/>
            </a:pPr>
            <a:r>
              <a:rPr b="1" lang="en-US" sz="1800"/>
              <a:t>Quiz: </a:t>
            </a:r>
            <a:r>
              <a:rPr lang="en-US" sz="1800"/>
              <a:t>there’s a question with multiple choice. Each player give their answer at the same time. Whoever got the correct answer gets a bead. There is an answer sheet to the questions.</a:t>
            </a:r>
            <a:endParaRPr sz="1800"/>
          </a:p>
          <a:p>
            <a:pPr indent="-342900" lvl="0" marL="457200" rtl="0" algn="l">
              <a:lnSpc>
                <a:spcPct val="100000"/>
              </a:lnSpc>
              <a:spcBef>
                <a:spcPts val="1000"/>
              </a:spcBef>
              <a:spcAft>
                <a:spcPts val="0"/>
              </a:spcAft>
              <a:buSzPts val="1800"/>
              <a:buChar char="●"/>
            </a:pPr>
            <a:r>
              <a:rPr lang="en-US" sz="1800"/>
              <a:t>The game ends when all the auctions card runs out and the player that has the most beads win! </a:t>
            </a:r>
            <a:endParaRPr sz="1800"/>
          </a:p>
          <a:p>
            <a:pPr indent="-342900" lvl="0" marL="457200" rtl="0" algn="l">
              <a:lnSpc>
                <a:spcPct val="100000"/>
              </a:lnSpc>
              <a:spcBef>
                <a:spcPts val="1000"/>
              </a:spcBef>
              <a:spcAft>
                <a:spcPts val="1000"/>
              </a:spcAft>
              <a:buSzPts val="1800"/>
              <a:buChar char="●"/>
            </a:pPr>
            <a:r>
              <a:rPr lang="en-US" sz="1800"/>
              <a:t>At the end of the game, each player could use the beads they have to make them into a keychain or bracelet.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Four</a:t>
            </a:r>
            <a:r>
              <a:rPr lang="en-US"/>
              <a:t>: Materials</a:t>
            </a:r>
            <a:endParaRPr/>
          </a:p>
        </p:txBody>
      </p:sp>
      <p:pic>
        <p:nvPicPr>
          <p:cNvPr descr="手机屏幕截图&#10;&#10;描述已自动生成" id="213" name="Google Shape;213;p30"/>
          <p:cNvPicPr preferRelativeResize="0"/>
          <p:nvPr/>
        </p:nvPicPr>
        <p:blipFill rotWithShape="1">
          <a:blip r:embed="rId3">
            <a:alphaModFix/>
          </a:blip>
          <a:srcRect b="0" l="0" r="0" t="0"/>
          <a:stretch/>
        </p:blipFill>
        <p:spPr>
          <a:xfrm>
            <a:off x="6658621" y="2549448"/>
            <a:ext cx="4762504" cy="3048000"/>
          </a:xfrm>
          <a:prstGeom prst="rect">
            <a:avLst/>
          </a:prstGeom>
          <a:noFill/>
          <a:ln>
            <a:noFill/>
          </a:ln>
        </p:spPr>
      </p:pic>
      <p:sp>
        <p:nvSpPr>
          <p:cNvPr id="214" name="Google Shape;214;p30"/>
          <p:cNvSpPr txBox="1"/>
          <p:nvPr/>
        </p:nvSpPr>
        <p:spPr>
          <a:xfrm>
            <a:off x="8079605" y="6215625"/>
            <a:ext cx="22521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Auction Cards</a:t>
            </a:r>
            <a:endParaRPr sz="1800">
              <a:solidFill>
                <a:schemeClr val="dk1"/>
              </a:solidFill>
              <a:latin typeface="Arial"/>
              <a:ea typeface="Arial"/>
              <a:cs typeface="Arial"/>
              <a:sym typeface="Arial"/>
            </a:endParaRPr>
          </a:p>
        </p:txBody>
      </p:sp>
      <p:sp>
        <p:nvSpPr>
          <p:cNvPr id="215" name="Google Shape;215;p30"/>
          <p:cNvSpPr txBox="1"/>
          <p:nvPr/>
        </p:nvSpPr>
        <p:spPr>
          <a:xfrm>
            <a:off x="2537953" y="6123550"/>
            <a:ext cx="20997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rPr>
              <a:t>Event</a:t>
            </a:r>
            <a:r>
              <a:rPr lang="en-US" sz="1800">
                <a:solidFill>
                  <a:schemeClr val="dk1"/>
                </a:solidFill>
                <a:latin typeface="Arial"/>
                <a:ea typeface="Arial"/>
                <a:cs typeface="Arial"/>
                <a:sym typeface="Arial"/>
              </a:rPr>
              <a:t> Cards</a:t>
            </a:r>
            <a:endParaRPr sz="1800">
              <a:solidFill>
                <a:schemeClr val="dk1"/>
              </a:solidFill>
              <a:latin typeface="Arial"/>
              <a:ea typeface="Arial"/>
              <a:cs typeface="Arial"/>
              <a:sym typeface="Arial"/>
            </a:endParaRPr>
          </a:p>
        </p:txBody>
      </p:sp>
      <p:pic>
        <p:nvPicPr>
          <p:cNvPr id="216" name="Google Shape;216;p30"/>
          <p:cNvPicPr preferRelativeResize="0"/>
          <p:nvPr/>
        </p:nvPicPr>
        <p:blipFill>
          <a:blip r:embed="rId4">
            <a:alphaModFix/>
          </a:blip>
          <a:stretch>
            <a:fillRect/>
          </a:stretch>
        </p:blipFill>
        <p:spPr>
          <a:xfrm>
            <a:off x="838200" y="2549450"/>
            <a:ext cx="4762500" cy="304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Four</a:t>
            </a:r>
            <a:r>
              <a:rPr lang="en-US"/>
              <a:t>: Materials</a:t>
            </a:r>
            <a:endParaRPr/>
          </a:p>
        </p:txBody>
      </p:sp>
      <p:sp>
        <p:nvSpPr>
          <p:cNvPr id="222" name="Google Shape;222;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2100"/>
              </a:spcAft>
              <a:buClr>
                <a:schemeClr val="dk1"/>
              </a:buClr>
              <a:buSzPts val="2800"/>
              <a:buChar char="●"/>
            </a:pPr>
            <a:r>
              <a:rPr lang="en-US"/>
              <a:t>Beads </a:t>
            </a:r>
            <a:endParaRPr/>
          </a:p>
        </p:txBody>
      </p:sp>
      <p:pic>
        <p:nvPicPr>
          <p:cNvPr id="223" name="Google Shape;223;p31"/>
          <p:cNvPicPr preferRelativeResize="0"/>
          <p:nvPr/>
        </p:nvPicPr>
        <p:blipFill>
          <a:blip r:embed="rId3">
            <a:alphaModFix/>
          </a:blip>
          <a:stretch>
            <a:fillRect/>
          </a:stretch>
        </p:blipFill>
        <p:spPr>
          <a:xfrm>
            <a:off x="4084538" y="2165850"/>
            <a:ext cx="3629025" cy="3829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Prototype Four</a:t>
            </a:r>
            <a:r>
              <a:rPr lang="en-US"/>
              <a:t>: Playtest</a:t>
            </a:r>
            <a:endParaRPr/>
          </a:p>
        </p:txBody>
      </p:sp>
      <p:sp>
        <p:nvSpPr>
          <p:cNvPr id="230" name="Google Shape;230;p3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2000"/>
              <a:buFont typeface="Arial"/>
              <a:buNone/>
            </a:pPr>
            <a:r>
              <a:rPr b="1" lang="en-US" sz="2000"/>
              <a:t>Feedback</a:t>
            </a:r>
            <a:endParaRPr/>
          </a:p>
          <a:p>
            <a:pPr indent="-241300" lvl="0" marL="228600" rtl="0" algn="l">
              <a:spcBef>
                <a:spcPts val="1000"/>
              </a:spcBef>
              <a:spcAft>
                <a:spcPts val="0"/>
              </a:spcAft>
              <a:buSzPts val="2000"/>
              <a:buChar char="●"/>
            </a:pPr>
            <a:r>
              <a:rPr lang="en-US" sz="2000"/>
              <a:t>There were players at the end who didn’t get enough beads to make anything. Players would like to get more beads throughout the process.</a:t>
            </a:r>
            <a:endParaRPr sz="2000"/>
          </a:p>
          <a:p>
            <a:pPr indent="-241300" lvl="0" marL="228600" rtl="0" algn="l">
              <a:spcBef>
                <a:spcPts val="1000"/>
              </a:spcBef>
              <a:spcAft>
                <a:spcPts val="0"/>
              </a:spcAft>
              <a:buSzPts val="2000"/>
              <a:buChar char="●"/>
            </a:pPr>
            <a:r>
              <a:rPr lang="en-US" sz="2000"/>
              <a:t>Players felt there were too many pitch cards where everyone had to give a speech.</a:t>
            </a:r>
            <a:endParaRPr sz="2000"/>
          </a:p>
          <a:p>
            <a:pPr indent="-241300" lvl="0" marL="228600" rtl="0" algn="l">
              <a:spcBef>
                <a:spcPts val="1000"/>
              </a:spcBef>
              <a:spcAft>
                <a:spcPts val="0"/>
              </a:spcAft>
              <a:buSzPts val="2000"/>
              <a:buChar char="●"/>
            </a:pPr>
            <a:r>
              <a:rPr lang="en-US" sz="2000"/>
              <a:t>Players felt there needs to be a time limit on the auction process.</a:t>
            </a:r>
            <a:endParaRPr sz="2000"/>
          </a:p>
          <a:p>
            <a:pPr indent="0" lvl="0" marL="0" rtl="0" algn="l">
              <a:spcBef>
                <a:spcPts val="1000"/>
              </a:spcBef>
              <a:spcAft>
                <a:spcPts val="21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Research </a:t>
            </a:r>
            <a:endParaRPr/>
          </a:p>
        </p:txBody>
      </p:sp>
      <p:sp>
        <p:nvSpPr>
          <p:cNvPr id="109" name="Google Shape;10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000"/>
              <a:buChar char="●"/>
            </a:pPr>
            <a:r>
              <a:rPr lang="en-US" sz="2000"/>
              <a:t>Goal: Design a game to </a:t>
            </a:r>
            <a:r>
              <a:rPr lang="en-US" sz="2000">
                <a:solidFill>
                  <a:srgbClr val="A5A5A5"/>
                </a:solidFill>
              </a:rPr>
              <a:t>turn single, impulsive transactions </a:t>
            </a:r>
            <a:r>
              <a:rPr lang="en-US" sz="2000"/>
              <a:t>into </a:t>
            </a:r>
            <a:r>
              <a:rPr lang="en-US" sz="2000">
                <a:solidFill>
                  <a:srgbClr val="FF9900"/>
                </a:solidFill>
              </a:rPr>
              <a:t>intentional, generous giving. </a:t>
            </a:r>
            <a:endParaRPr>
              <a:solidFill>
                <a:srgbClr val="FF9900"/>
              </a:solidFill>
            </a:endParaRPr>
          </a:p>
          <a:p>
            <a:pPr indent="-228600" lvl="0" marL="228600" rtl="0" algn="l">
              <a:lnSpc>
                <a:spcPct val="100000"/>
              </a:lnSpc>
              <a:spcBef>
                <a:spcPts val="1000"/>
              </a:spcBef>
              <a:spcAft>
                <a:spcPts val="0"/>
              </a:spcAft>
              <a:buClr>
                <a:schemeClr val="dk1"/>
              </a:buClr>
              <a:buSzPts val="2000"/>
              <a:buChar char="●"/>
            </a:pPr>
            <a:r>
              <a:rPr lang="en-US" sz="2000"/>
              <a:t>Initial research</a:t>
            </a:r>
            <a:endParaRPr/>
          </a:p>
          <a:p>
            <a:pPr indent="-241300" lvl="1" marL="685800" rtl="0" algn="l">
              <a:lnSpc>
                <a:spcPct val="100000"/>
              </a:lnSpc>
              <a:spcBef>
                <a:spcPts val="1000"/>
              </a:spcBef>
              <a:spcAft>
                <a:spcPts val="0"/>
              </a:spcAft>
              <a:buClr>
                <a:schemeClr val="dk1"/>
              </a:buClr>
              <a:buSzPts val="2000"/>
              <a:buChar char="○"/>
            </a:pPr>
            <a:r>
              <a:rPr lang="en-US" sz="2000"/>
              <a:t>Intentional: Nudging-a technique to have people lean towards prosocial behavior while still giving them freedom to do whatever they want (e.g., check this box if you do not want to be an organ donor ← effective).</a:t>
            </a:r>
            <a:endParaRPr/>
          </a:p>
          <a:p>
            <a:pPr indent="-241300" lvl="1" marL="685800" rtl="0" algn="l">
              <a:lnSpc>
                <a:spcPct val="100000"/>
              </a:lnSpc>
              <a:spcBef>
                <a:spcPts val="0"/>
              </a:spcBef>
              <a:spcAft>
                <a:spcPts val="0"/>
              </a:spcAft>
              <a:buSzPts val="2000"/>
              <a:buChar char="○"/>
            </a:pPr>
            <a:r>
              <a:rPr lang="en-US" sz="2000"/>
              <a:t>Generous: The fewer the barrier, the easier for people to give. </a:t>
            </a:r>
            <a:endParaRPr/>
          </a:p>
          <a:p>
            <a:pPr indent="-241300" lvl="1" marL="685800" rtl="0" algn="l">
              <a:lnSpc>
                <a:spcPct val="100000"/>
              </a:lnSpc>
              <a:spcBef>
                <a:spcPts val="0"/>
              </a:spcBef>
              <a:spcAft>
                <a:spcPts val="0"/>
              </a:spcAft>
              <a:buSzPts val="2000"/>
              <a:buChar char="○"/>
            </a:pPr>
            <a:r>
              <a:rPr lang="en-US" sz="2000"/>
              <a:t>Everyday donors: Commitment device makes people adhere to their promises more. </a:t>
            </a:r>
            <a:endParaRPr/>
          </a:p>
          <a:p>
            <a:pPr indent="-241300" lvl="1" marL="685800" rtl="0" algn="l">
              <a:lnSpc>
                <a:spcPct val="100000"/>
              </a:lnSpc>
              <a:spcBef>
                <a:spcPts val="0"/>
              </a:spcBef>
              <a:spcAft>
                <a:spcPts val="0"/>
              </a:spcAft>
              <a:buSzPts val="2000"/>
              <a:buChar char="○"/>
            </a:pPr>
            <a:r>
              <a:rPr lang="en-US" sz="2000"/>
              <a:t>Online fundraising campaigns: Kony 2012 </a:t>
            </a:r>
            <a:r>
              <a:rPr lang="en-US" sz="2000" u="sng">
                <a:solidFill>
                  <a:schemeClr val="hlink"/>
                </a:solidFill>
                <a:hlinkClick r:id="rId3"/>
              </a:rPr>
              <a:t>https://invisiblechildren.com/kony-2012/</a:t>
            </a:r>
            <a:r>
              <a:rPr lang="en-US" sz="2000"/>
              <a:t>  	(Children)</a:t>
            </a:r>
            <a:endParaRPr/>
          </a:p>
          <a:p>
            <a:pPr indent="0" lvl="0" marL="0" rtl="0" algn="l">
              <a:lnSpc>
                <a:spcPct val="170000"/>
              </a:lnSpc>
              <a:spcBef>
                <a:spcPts val="1000"/>
              </a:spcBef>
              <a:spcAft>
                <a:spcPts val="0"/>
              </a:spcAft>
              <a:buClr>
                <a:schemeClr val="dk1"/>
              </a:buClr>
              <a:buSzPts val="1600"/>
              <a:buNone/>
            </a:pPr>
            <a:r>
              <a:t/>
            </a:r>
            <a:endParaRPr sz="1600"/>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2100"/>
              </a:spcAft>
              <a:buClr>
                <a:schemeClr val="dk1"/>
              </a:buClr>
              <a:buSzPts val="2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Final Prototype: Design</a:t>
            </a:r>
            <a:endParaRPr/>
          </a:p>
        </p:txBody>
      </p:sp>
      <p:sp>
        <p:nvSpPr>
          <p:cNvPr id="237" name="Google Shape;237;p33"/>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241300" lvl="0" marL="228600" rtl="0" algn="l">
              <a:spcBef>
                <a:spcPts val="1000"/>
              </a:spcBef>
              <a:spcAft>
                <a:spcPts val="0"/>
              </a:spcAft>
              <a:buSzPts val="2000"/>
              <a:buChar char="●"/>
            </a:pPr>
            <a:r>
              <a:rPr b="1" lang="en-US" sz="2000"/>
              <a:t>Feedback 1: </a:t>
            </a:r>
            <a:r>
              <a:rPr b="1" lang="en-US" sz="2000"/>
              <a:t>There were players at the end who didn’t get enough beads to make anything. Players would like to get more beads throughout the process.</a:t>
            </a:r>
            <a:endParaRPr b="1" sz="2000"/>
          </a:p>
          <a:p>
            <a:pPr indent="-241300" lvl="1" marL="685800" rtl="0" algn="l">
              <a:spcBef>
                <a:spcPts val="500"/>
              </a:spcBef>
              <a:spcAft>
                <a:spcPts val="0"/>
              </a:spcAft>
              <a:buSzPts val="2000"/>
              <a:buChar char="○"/>
            </a:pPr>
            <a:r>
              <a:rPr lang="en-US" sz="2000"/>
              <a:t>We changed the number of beads that everyone gets to 5, 3, 2, 1 for first place to fourth place respectively. Hence every player will get at least 6 beads in the end (there are six auction cards in total)</a:t>
            </a:r>
            <a:endParaRPr sz="2000"/>
          </a:p>
          <a:p>
            <a:pPr indent="-241300" lvl="0" marL="228600" rtl="0" algn="l">
              <a:spcBef>
                <a:spcPts val="1000"/>
              </a:spcBef>
              <a:spcAft>
                <a:spcPts val="0"/>
              </a:spcAft>
              <a:buSzPts val="2000"/>
              <a:buChar char="●"/>
            </a:pPr>
            <a:r>
              <a:rPr b="1" lang="en-US" sz="2000"/>
              <a:t>Feedback 2: Players felt there were too many pitch cards where everyone had to give a speech.</a:t>
            </a:r>
            <a:endParaRPr b="1" sz="2000"/>
          </a:p>
          <a:p>
            <a:pPr indent="-241300" lvl="1" marL="685800" rtl="0" algn="l">
              <a:spcBef>
                <a:spcPts val="500"/>
              </a:spcBef>
              <a:spcAft>
                <a:spcPts val="0"/>
              </a:spcAft>
              <a:buSzPts val="2000"/>
              <a:buChar char="○"/>
            </a:pPr>
            <a:r>
              <a:rPr lang="en-US" sz="2000"/>
              <a:t>We took out some pitch cards from the pile to make it fewer.</a:t>
            </a:r>
            <a:endParaRPr sz="2000"/>
          </a:p>
          <a:p>
            <a:pPr indent="-241300" lvl="0" marL="228600" rtl="0" algn="l">
              <a:spcBef>
                <a:spcPts val="1000"/>
              </a:spcBef>
              <a:spcAft>
                <a:spcPts val="0"/>
              </a:spcAft>
              <a:buSzPts val="2000"/>
              <a:buChar char="●"/>
            </a:pPr>
            <a:r>
              <a:rPr b="1" lang="en-US" sz="2000"/>
              <a:t>Feedback 3: Players felt there needs to be a time limit on the auction process.</a:t>
            </a:r>
            <a:endParaRPr b="1" sz="2000"/>
          </a:p>
          <a:p>
            <a:pPr indent="-241300" lvl="1" marL="685800" rtl="0" algn="l">
              <a:spcBef>
                <a:spcPts val="500"/>
              </a:spcBef>
              <a:spcAft>
                <a:spcPts val="0"/>
              </a:spcAft>
              <a:buSzPts val="2000"/>
              <a:buChar char="○"/>
            </a:pPr>
            <a:r>
              <a:rPr lang="en-US" sz="2000"/>
              <a:t>We limited the auction time to 10 seconds before players have to make their mind.</a:t>
            </a:r>
            <a:endParaRPr sz="2000"/>
          </a:p>
          <a:p>
            <a:pPr indent="-241300" lvl="0" marL="228600" rtl="0" algn="l">
              <a:spcBef>
                <a:spcPts val="1000"/>
              </a:spcBef>
              <a:spcAft>
                <a:spcPts val="0"/>
              </a:spcAft>
              <a:buSzPts val="2000"/>
              <a:buChar char="●"/>
            </a:pPr>
            <a:r>
              <a:rPr b="1" lang="en-US" sz="2000"/>
              <a:t>Feedback 4: Players felt the special ability cards were confusing.</a:t>
            </a:r>
            <a:endParaRPr b="1" sz="2000"/>
          </a:p>
          <a:p>
            <a:pPr indent="-241300" lvl="1" marL="685800" rtl="0" algn="l">
              <a:spcBef>
                <a:spcPts val="500"/>
              </a:spcBef>
              <a:spcAft>
                <a:spcPts val="0"/>
              </a:spcAft>
              <a:buSzPts val="2000"/>
              <a:buChar char="○"/>
            </a:pPr>
            <a:r>
              <a:rPr lang="en-US" sz="2000"/>
              <a:t>We removed the special ability cards.</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Final Prototype: Elements</a:t>
            </a:r>
            <a:endParaRPr/>
          </a:p>
        </p:txBody>
      </p:sp>
      <p:grpSp>
        <p:nvGrpSpPr>
          <p:cNvPr id="243" name="Google Shape;243;p34"/>
          <p:cNvGrpSpPr/>
          <p:nvPr/>
        </p:nvGrpSpPr>
        <p:grpSpPr>
          <a:xfrm>
            <a:off x="2895997" y="1615296"/>
            <a:ext cx="5495432" cy="4877579"/>
            <a:chOff x="4131585" y="807293"/>
            <a:chExt cx="5495432" cy="4877579"/>
          </a:xfrm>
        </p:grpSpPr>
        <p:sp>
          <p:nvSpPr>
            <p:cNvPr id="244" name="Google Shape;244;p34"/>
            <p:cNvSpPr/>
            <p:nvPr/>
          </p:nvSpPr>
          <p:spPr>
            <a:xfrm>
              <a:off x="5660011" y="3572722"/>
              <a:ext cx="741945" cy="741945"/>
            </a:xfrm>
            <a:custGeom>
              <a:rect b="b" l="l" r="r" t="t"/>
              <a:pathLst>
                <a:path extrusionOk="0" h="741945" w="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solidFill>
              <a:schemeClr val="lt1"/>
            </a:solidFill>
            <a:ln cap="flat" cmpd="sng" w="12700">
              <a:solidFill>
                <a:srgbClr val="E6AD00"/>
              </a:solidFill>
              <a:prstDash val="solid"/>
              <a:miter lim="800000"/>
              <a:headEnd len="sm" w="sm" type="none"/>
              <a:tailEnd len="sm" w="sm" type="none"/>
            </a:ln>
          </p:spPr>
          <p:txBody>
            <a:bodyPr anchorCtr="0" anchor="ctr" bIns="117525" lIns="117525" spcFirstLastPara="1" rIns="117525" wrap="square" tIns="117525">
              <a:noAutofit/>
            </a:bodyPr>
            <a:lstStyle/>
            <a:p>
              <a:pPr indent="0" lvl="0" marL="0" marR="0" rtl="0" algn="ctr">
                <a:lnSpc>
                  <a:spcPct val="90000"/>
                </a:lnSpc>
                <a:spcBef>
                  <a:spcPts val="0"/>
                </a:spcBef>
                <a:spcAft>
                  <a:spcPts val="0"/>
                </a:spcAft>
                <a:buClr>
                  <a:schemeClr val="dk1"/>
                </a:buClr>
                <a:buSzPts val="700"/>
                <a:buFont typeface="Arial"/>
                <a:buNone/>
              </a:pPr>
              <a:r>
                <a:rPr lang="en-US" sz="1000">
                  <a:solidFill>
                    <a:schemeClr val="dk1"/>
                  </a:solidFill>
                  <a:latin typeface="Arial"/>
                  <a:ea typeface="Arial"/>
                  <a:cs typeface="Arial"/>
                  <a:sym typeface="Arial"/>
                </a:rPr>
                <a:t>Donor</a:t>
              </a:r>
              <a:r>
                <a:rPr lang="en-US" sz="1000">
                  <a:solidFill>
                    <a:schemeClr val="dk1"/>
                  </a:solidFill>
                  <a:latin typeface="Arial"/>
                  <a:ea typeface="Arial"/>
                  <a:cs typeface="Arial"/>
                  <a:sym typeface="Arial"/>
                </a:rPr>
                <a:t> one</a:t>
              </a:r>
              <a:endParaRPr sz="1000">
                <a:solidFill>
                  <a:schemeClr val="dk1"/>
                </a:solidFill>
                <a:latin typeface="Arial"/>
                <a:ea typeface="Arial"/>
                <a:cs typeface="Arial"/>
                <a:sym typeface="Arial"/>
              </a:endParaRPr>
            </a:p>
          </p:txBody>
        </p:sp>
        <p:sp>
          <p:nvSpPr>
            <p:cNvPr id="245" name="Google Shape;245;p34"/>
            <p:cNvSpPr/>
            <p:nvPr/>
          </p:nvSpPr>
          <p:spPr>
            <a:xfrm>
              <a:off x="8885073" y="2125219"/>
              <a:ext cx="741945" cy="741945"/>
            </a:xfrm>
            <a:custGeom>
              <a:rect b="b" l="l" r="r" t="t"/>
              <a:pathLst>
                <a:path extrusionOk="0" h="741945" w="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solidFill>
              <a:schemeClr val="lt1"/>
            </a:solidFill>
            <a:ln cap="flat" cmpd="sng" w="12700">
              <a:solidFill>
                <a:srgbClr val="E6AD00"/>
              </a:solidFill>
              <a:prstDash val="solid"/>
              <a:miter lim="800000"/>
              <a:headEnd len="sm" w="sm" type="none"/>
              <a:tailEnd len="sm" w="sm" type="none"/>
            </a:ln>
          </p:spPr>
          <p:txBody>
            <a:bodyPr anchorCtr="0" anchor="ctr" bIns="117525" lIns="117525" spcFirstLastPara="1" rIns="117525" wrap="square" tIns="117525">
              <a:noAutofit/>
            </a:bodyPr>
            <a:lstStyle/>
            <a:p>
              <a:pPr indent="0" lvl="0" marL="0" marR="0" rtl="0" algn="ctr">
                <a:lnSpc>
                  <a:spcPct val="90000"/>
                </a:lnSpc>
                <a:spcBef>
                  <a:spcPts val="0"/>
                </a:spcBef>
                <a:spcAft>
                  <a:spcPts val="0"/>
                </a:spcAft>
                <a:buClr>
                  <a:schemeClr val="dk1"/>
                </a:buClr>
                <a:buSzPts val="700"/>
                <a:buFont typeface="Arial"/>
                <a:buNone/>
              </a:pPr>
              <a:r>
                <a:rPr lang="en-US" sz="1000">
                  <a:solidFill>
                    <a:schemeClr val="dk1"/>
                  </a:solidFill>
                  <a:latin typeface="Arial"/>
                  <a:ea typeface="Arial"/>
                  <a:cs typeface="Arial"/>
                  <a:sym typeface="Arial"/>
                </a:rPr>
                <a:t>Auction cards</a:t>
              </a:r>
              <a:endParaRPr sz="1000">
                <a:solidFill>
                  <a:schemeClr val="dk1"/>
                </a:solidFill>
                <a:latin typeface="Arial"/>
                <a:ea typeface="Arial"/>
                <a:cs typeface="Arial"/>
                <a:sym typeface="Arial"/>
              </a:endParaRPr>
            </a:p>
          </p:txBody>
        </p:sp>
        <p:sp>
          <p:nvSpPr>
            <p:cNvPr id="246" name="Google Shape;246;p34"/>
            <p:cNvSpPr/>
            <p:nvPr/>
          </p:nvSpPr>
          <p:spPr>
            <a:xfrm>
              <a:off x="4131585" y="3980656"/>
              <a:ext cx="741945" cy="741945"/>
            </a:xfrm>
            <a:custGeom>
              <a:rect b="b" l="l" r="r" t="t"/>
              <a:pathLst>
                <a:path extrusionOk="0" h="741945" w="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solidFill>
              <a:schemeClr val="lt1"/>
            </a:solidFill>
            <a:ln cap="flat" cmpd="sng" w="12700">
              <a:solidFill>
                <a:srgbClr val="E6AD00"/>
              </a:solidFill>
              <a:prstDash val="solid"/>
              <a:miter lim="800000"/>
              <a:headEnd len="sm" w="sm" type="none"/>
              <a:tailEnd len="sm" w="sm" type="none"/>
            </a:ln>
          </p:spPr>
          <p:txBody>
            <a:bodyPr anchorCtr="0" anchor="ctr" bIns="117525" lIns="117525" spcFirstLastPara="1" rIns="117525" wrap="square" tIns="117525">
              <a:noAutofit/>
            </a:bodyPr>
            <a:lstStyle/>
            <a:p>
              <a:pPr indent="0" lvl="0" marL="0" marR="0" rtl="0" algn="ctr">
                <a:lnSpc>
                  <a:spcPct val="90000"/>
                </a:lnSpc>
                <a:spcBef>
                  <a:spcPts val="0"/>
                </a:spcBef>
                <a:spcAft>
                  <a:spcPts val="0"/>
                </a:spcAft>
                <a:buClr>
                  <a:schemeClr val="dk1"/>
                </a:buClr>
                <a:buSzPts val="700"/>
                <a:buFont typeface="Arial"/>
                <a:buNone/>
              </a:pPr>
              <a:r>
                <a:rPr lang="en-US" sz="1000">
                  <a:solidFill>
                    <a:schemeClr val="dk1"/>
                  </a:solidFill>
                  <a:latin typeface="Arial"/>
                  <a:ea typeface="Arial"/>
                  <a:cs typeface="Arial"/>
                  <a:sym typeface="Arial"/>
                </a:rPr>
                <a:t>Organization Two</a:t>
              </a:r>
              <a:endParaRPr sz="1000">
                <a:solidFill>
                  <a:schemeClr val="dk1"/>
                </a:solidFill>
                <a:latin typeface="Arial"/>
                <a:ea typeface="Arial"/>
                <a:cs typeface="Arial"/>
                <a:sym typeface="Arial"/>
              </a:endParaRPr>
            </a:p>
          </p:txBody>
        </p:sp>
        <p:sp>
          <p:nvSpPr>
            <p:cNvPr id="247" name="Google Shape;247;p34"/>
            <p:cNvSpPr/>
            <p:nvPr/>
          </p:nvSpPr>
          <p:spPr>
            <a:xfrm>
              <a:off x="5121583" y="4757989"/>
              <a:ext cx="741945" cy="741945"/>
            </a:xfrm>
            <a:custGeom>
              <a:rect b="b" l="l" r="r" t="t"/>
              <a:pathLst>
                <a:path extrusionOk="0" h="741945" w="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solidFill>
              <a:schemeClr val="lt1"/>
            </a:solidFill>
            <a:ln cap="flat" cmpd="sng" w="12700">
              <a:solidFill>
                <a:srgbClr val="E6AD00"/>
              </a:solidFill>
              <a:prstDash val="solid"/>
              <a:miter lim="800000"/>
              <a:headEnd len="sm" w="sm" type="none"/>
              <a:tailEnd len="sm" w="sm" type="none"/>
            </a:ln>
          </p:spPr>
          <p:txBody>
            <a:bodyPr anchorCtr="0" anchor="ctr" bIns="117525" lIns="117525" spcFirstLastPara="1" rIns="117525" wrap="square" tIns="117525">
              <a:noAutofit/>
            </a:bodyPr>
            <a:lstStyle/>
            <a:p>
              <a:pPr indent="0" lvl="0" marL="0" marR="0" rtl="0" algn="ctr">
                <a:lnSpc>
                  <a:spcPct val="90000"/>
                </a:lnSpc>
                <a:spcBef>
                  <a:spcPts val="0"/>
                </a:spcBef>
                <a:spcAft>
                  <a:spcPts val="0"/>
                </a:spcAft>
                <a:buClr>
                  <a:schemeClr val="dk1"/>
                </a:buClr>
                <a:buSzPts val="700"/>
                <a:buFont typeface="Arial"/>
                <a:buNone/>
              </a:pPr>
              <a:r>
                <a:rPr lang="en-US" sz="1000">
                  <a:solidFill>
                    <a:schemeClr val="dk1"/>
                  </a:solidFill>
                  <a:latin typeface="Arial"/>
                  <a:ea typeface="Arial"/>
                  <a:cs typeface="Arial"/>
                  <a:sym typeface="Arial"/>
                </a:rPr>
                <a:t>Organization One</a:t>
              </a:r>
              <a:endParaRPr sz="1000">
                <a:solidFill>
                  <a:schemeClr val="dk1"/>
                </a:solidFill>
                <a:latin typeface="Arial"/>
                <a:ea typeface="Arial"/>
                <a:cs typeface="Arial"/>
                <a:sym typeface="Arial"/>
              </a:endParaRPr>
            </a:p>
          </p:txBody>
        </p:sp>
        <p:sp>
          <p:nvSpPr>
            <p:cNvPr id="248" name="Google Shape;248;p34"/>
            <p:cNvSpPr/>
            <p:nvPr/>
          </p:nvSpPr>
          <p:spPr>
            <a:xfrm>
              <a:off x="6723853" y="4942927"/>
              <a:ext cx="741945" cy="741945"/>
            </a:xfrm>
            <a:custGeom>
              <a:rect b="b" l="l" r="r" t="t"/>
              <a:pathLst>
                <a:path extrusionOk="0" h="741945" w="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solidFill>
              <a:schemeClr val="lt1"/>
            </a:solidFill>
            <a:ln cap="flat" cmpd="sng" w="12700">
              <a:solidFill>
                <a:srgbClr val="E6AD00"/>
              </a:solidFill>
              <a:prstDash val="solid"/>
              <a:miter lim="800000"/>
              <a:headEnd len="sm" w="sm" type="none"/>
              <a:tailEnd len="sm" w="sm" type="none"/>
            </a:ln>
          </p:spPr>
          <p:txBody>
            <a:bodyPr anchorCtr="0" anchor="ctr" bIns="117525" lIns="117525" spcFirstLastPara="1" rIns="117525" wrap="square" tIns="117525">
              <a:noAutofit/>
            </a:bodyPr>
            <a:lstStyle/>
            <a:p>
              <a:pPr indent="0" lvl="0" marL="0" marR="0" rtl="0" algn="ctr">
                <a:lnSpc>
                  <a:spcPct val="90000"/>
                </a:lnSpc>
                <a:spcBef>
                  <a:spcPts val="0"/>
                </a:spcBef>
                <a:spcAft>
                  <a:spcPts val="0"/>
                </a:spcAft>
                <a:buClr>
                  <a:schemeClr val="dk1"/>
                </a:buClr>
                <a:buSzPts val="700"/>
                <a:buFont typeface="Arial"/>
                <a:buNone/>
              </a:pPr>
              <a:r>
                <a:rPr lang="en-US" sz="1000">
                  <a:solidFill>
                    <a:schemeClr val="dk1"/>
                  </a:solidFill>
                  <a:latin typeface="Arial"/>
                  <a:ea typeface="Arial"/>
                  <a:cs typeface="Arial"/>
                  <a:sym typeface="Arial"/>
                </a:rPr>
                <a:t>Donor two</a:t>
              </a:r>
              <a:endParaRPr sz="1000">
                <a:solidFill>
                  <a:schemeClr val="dk1"/>
                </a:solidFill>
                <a:latin typeface="Arial"/>
                <a:ea typeface="Arial"/>
                <a:cs typeface="Arial"/>
                <a:sym typeface="Arial"/>
              </a:endParaRPr>
            </a:p>
          </p:txBody>
        </p:sp>
        <p:sp>
          <p:nvSpPr>
            <p:cNvPr id="249" name="Google Shape;249;p34"/>
            <p:cNvSpPr/>
            <p:nvPr/>
          </p:nvSpPr>
          <p:spPr>
            <a:xfrm>
              <a:off x="8649639" y="1217956"/>
              <a:ext cx="741945" cy="741945"/>
            </a:xfrm>
            <a:custGeom>
              <a:rect b="b" l="l" r="r" t="t"/>
              <a:pathLst>
                <a:path extrusionOk="0" h="741945" w="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solidFill>
              <a:schemeClr val="lt1"/>
            </a:solidFill>
            <a:ln cap="flat" cmpd="sng" w="12700">
              <a:solidFill>
                <a:srgbClr val="E6AD00"/>
              </a:solidFill>
              <a:prstDash val="solid"/>
              <a:miter lim="800000"/>
              <a:headEnd len="sm" w="sm" type="none"/>
              <a:tailEnd len="sm" w="sm" type="none"/>
            </a:ln>
          </p:spPr>
          <p:txBody>
            <a:bodyPr anchorCtr="0" anchor="ctr" bIns="117525" lIns="117525" spcFirstLastPara="1" rIns="117525" wrap="square" tIns="117525">
              <a:noAutofit/>
            </a:bodyPr>
            <a:lstStyle/>
            <a:p>
              <a:pPr indent="0" lvl="0" marL="0" marR="0" rtl="0" algn="ctr">
                <a:lnSpc>
                  <a:spcPct val="90000"/>
                </a:lnSpc>
                <a:spcBef>
                  <a:spcPts val="0"/>
                </a:spcBef>
                <a:spcAft>
                  <a:spcPts val="0"/>
                </a:spcAft>
                <a:buClr>
                  <a:schemeClr val="dk1"/>
                </a:buClr>
                <a:buSzPts val="700"/>
                <a:buFont typeface="Arial"/>
                <a:buNone/>
              </a:pPr>
              <a:r>
                <a:rPr lang="en-US" sz="1000">
                  <a:solidFill>
                    <a:schemeClr val="dk1"/>
                  </a:solidFill>
                  <a:latin typeface="Arial"/>
                  <a:ea typeface="Arial"/>
                  <a:cs typeface="Arial"/>
                  <a:sym typeface="Arial"/>
                </a:rPr>
                <a:t>Chance cards</a:t>
              </a:r>
              <a:endParaRPr sz="1000">
                <a:solidFill>
                  <a:schemeClr val="dk1"/>
                </a:solidFill>
                <a:latin typeface="Arial"/>
                <a:ea typeface="Arial"/>
                <a:cs typeface="Arial"/>
                <a:sym typeface="Arial"/>
              </a:endParaRPr>
            </a:p>
          </p:txBody>
        </p:sp>
        <p:sp>
          <p:nvSpPr>
            <p:cNvPr id="250" name="Google Shape;250;p34"/>
            <p:cNvSpPr/>
            <p:nvPr/>
          </p:nvSpPr>
          <p:spPr>
            <a:xfrm>
              <a:off x="6621714" y="807293"/>
              <a:ext cx="741945" cy="741945"/>
            </a:xfrm>
            <a:custGeom>
              <a:rect b="b" l="l" r="r" t="t"/>
              <a:pathLst>
                <a:path extrusionOk="0" h="741945" w="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solidFill>
              <a:schemeClr val="lt1"/>
            </a:solidFill>
            <a:ln cap="flat" cmpd="sng" w="12700">
              <a:solidFill>
                <a:srgbClr val="E6AD00"/>
              </a:solidFill>
              <a:prstDash val="solid"/>
              <a:miter lim="800000"/>
              <a:headEnd len="sm" w="sm" type="none"/>
              <a:tailEnd len="sm" w="sm" type="none"/>
            </a:ln>
          </p:spPr>
          <p:txBody>
            <a:bodyPr anchorCtr="0" anchor="ctr" bIns="117525" lIns="117525" spcFirstLastPara="1" rIns="117525" wrap="square" tIns="117525">
              <a:noAutofit/>
            </a:bodyPr>
            <a:lstStyle/>
            <a:p>
              <a:pPr indent="0" lvl="0" marL="0" marR="0" rtl="0" algn="ctr">
                <a:lnSpc>
                  <a:spcPct val="90000"/>
                </a:lnSpc>
                <a:spcBef>
                  <a:spcPts val="0"/>
                </a:spcBef>
                <a:spcAft>
                  <a:spcPts val="0"/>
                </a:spcAft>
                <a:buClr>
                  <a:schemeClr val="dk1"/>
                </a:buClr>
                <a:buSzPts val="700"/>
                <a:buFont typeface="Arial"/>
                <a:buNone/>
              </a:pPr>
              <a:r>
                <a:rPr lang="en-US" sz="1000">
                  <a:solidFill>
                    <a:schemeClr val="dk1"/>
                  </a:solidFill>
                  <a:latin typeface="Arial"/>
                  <a:ea typeface="Arial"/>
                  <a:cs typeface="Arial"/>
                  <a:sym typeface="Arial"/>
                </a:rPr>
                <a:t>Dice</a:t>
              </a:r>
              <a:endParaRPr sz="1000">
                <a:solidFill>
                  <a:schemeClr val="dk1"/>
                </a:solidFill>
                <a:latin typeface="Arial"/>
                <a:ea typeface="Arial"/>
                <a:cs typeface="Arial"/>
                <a:sym typeface="Arial"/>
              </a:endParaRPr>
            </a:p>
          </p:txBody>
        </p:sp>
        <p:sp>
          <p:nvSpPr>
            <p:cNvPr id="251" name="Google Shape;251;p34"/>
            <p:cNvSpPr/>
            <p:nvPr/>
          </p:nvSpPr>
          <p:spPr>
            <a:xfrm>
              <a:off x="6711969" y="2091874"/>
              <a:ext cx="741945" cy="741945"/>
            </a:xfrm>
            <a:custGeom>
              <a:rect b="b" l="l" r="r" t="t"/>
              <a:pathLst>
                <a:path extrusionOk="0" h="741945" w="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solidFill>
              <a:schemeClr val="lt1"/>
            </a:solidFill>
            <a:ln cap="flat" cmpd="sng" w="12700">
              <a:solidFill>
                <a:srgbClr val="E6AD00"/>
              </a:solidFill>
              <a:prstDash val="solid"/>
              <a:miter lim="800000"/>
              <a:headEnd len="sm" w="sm" type="none"/>
              <a:tailEnd len="sm" w="sm" type="none"/>
            </a:ln>
          </p:spPr>
          <p:txBody>
            <a:bodyPr anchorCtr="0" anchor="ctr" bIns="117525" lIns="117525" spcFirstLastPara="1" rIns="117525" wrap="square" tIns="117525">
              <a:noAutofit/>
            </a:bodyPr>
            <a:lstStyle/>
            <a:p>
              <a:pPr indent="0" lvl="0" marL="0" marR="0" rtl="0" algn="ctr">
                <a:lnSpc>
                  <a:spcPct val="90000"/>
                </a:lnSpc>
                <a:spcBef>
                  <a:spcPts val="0"/>
                </a:spcBef>
                <a:spcAft>
                  <a:spcPts val="0"/>
                </a:spcAft>
                <a:buClr>
                  <a:schemeClr val="dk1"/>
                </a:buClr>
                <a:buSzPts val="700"/>
                <a:buFont typeface="Arial"/>
                <a:buNone/>
              </a:pPr>
              <a:r>
                <a:rPr lang="en-US" sz="1000">
                  <a:solidFill>
                    <a:schemeClr val="dk1"/>
                  </a:solidFill>
                  <a:latin typeface="Arial"/>
                  <a:ea typeface="Arial"/>
                  <a:cs typeface="Arial"/>
                  <a:sym typeface="Arial"/>
                </a:rPr>
                <a:t>Money</a:t>
              </a:r>
              <a:endParaRPr sz="1000">
                <a:solidFill>
                  <a:schemeClr val="dk1"/>
                </a:solidFill>
                <a:latin typeface="Arial"/>
                <a:ea typeface="Arial"/>
                <a:cs typeface="Arial"/>
                <a:sym typeface="Arial"/>
              </a:endParaRPr>
            </a:p>
          </p:txBody>
        </p:sp>
        <p:sp>
          <p:nvSpPr>
            <p:cNvPr id="252" name="Google Shape;252;p34"/>
            <p:cNvSpPr/>
            <p:nvPr/>
          </p:nvSpPr>
          <p:spPr>
            <a:xfrm>
              <a:off x="7704086" y="3959922"/>
              <a:ext cx="741945" cy="741945"/>
            </a:xfrm>
            <a:custGeom>
              <a:rect b="b" l="l" r="r" t="t"/>
              <a:pathLst>
                <a:path extrusionOk="0" h="741945" w="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solidFill>
              <a:schemeClr val="lt1"/>
            </a:solidFill>
            <a:ln cap="flat" cmpd="sng" w="12700">
              <a:solidFill>
                <a:srgbClr val="E6AD00"/>
              </a:solidFill>
              <a:prstDash val="solid"/>
              <a:miter lim="800000"/>
              <a:headEnd len="sm" w="sm" type="none"/>
              <a:tailEnd len="sm" w="sm" type="none"/>
            </a:ln>
          </p:spPr>
          <p:txBody>
            <a:bodyPr anchorCtr="0" anchor="ctr" bIns="117525" lIns="117525" spcFirstLastPara="1" rIns="117525" wrap="square" tIns="117525">
              <a:noAutofit/>
            </a:bodyPr>
            <a:lstStyle/>
            <a:p>
              <a:pPr indent="0" lvl="0" marL="0" marR="0" rtl="0" algn="ctr">
                <a:lnSpc>
                  <a:spcPct val="90000"/>
                </a:lnSpc>
                <a:spcBef>
                  <a:spcPts val="0"/>
                </a:spcBef>
                <a:spcAft>
                  <a:spcPts val="0"/>
                </a:spcAft>
                <a:buClr>
                  <a:schemeClr val="dk1"/>
                </a:buClr>
                <a:buSzPts val="700"/>
                <a:buFont typeface="Arial"/>
                <a:buNone/>
              </a:pPr>
              <a:r>
                <a:rPr lang="en-US" sz="1000">
                  <a:solidFill>
                    <a:schemeClr val="dk1"/>
                  </a:solidFill>
                  <a:latin typeface="Arial"/>
                  <a:ea typeface="Arial"/>
                  <a:cs typeface="Arial"/>
                  <a:sym typeface="Arial"/>
                </a:rPr>
                <a:t>Token</a:t>
              </a:r>
              <a:endParaRPr sz="1000">
                <a:solidFill>
                  <a:schemeClr val="dk1"/>
                </a:solidFill>
                <a:latin typeface="Arial"/>
                <a:ea typeface="Arial"/>
                <a:cs typeface="Arial"/>
                <a:sym typeface="Arial"/>
              </a:endParaRPr>
            </a:p>
          </p:txBody>
        </p:sp>
        <p:sp>
          <p:nvSpPr>
            <p:cNvPr id="253" name="Google Shape;253;p34"/>
            <p:cNvSpPr/>
            <p:nvPr/>
          </p:nvSpPr>
          <p:spPr>
            <a:xfrm>
              <a:off x="4665185" y="2171573"/>
              <a:ext cx="741945" cy="741945"/>
            </a:xfrm>
            <a:custGeom>
              <a:rect b="b" l="l" r="r" t="t"/>
              <a:pathLst>
                <a:path extrusionOk="0" h="741945" w="741945">
                  <a:moveTo>
                    <a:pt x="0" y="370973"/>
                  </a:moveTo>
                  <a:cubicBezTo>
                    <a:pt x="0" y="166090"/>
                    <a:pt x="166090" y="0"/>
                    <a:pt x="370973" y="0"/>
                  </a:cubicBezTo>
                  <a:cubicBezTo>
                    <a:pt x="575856" y="0"/>
                    <a:pt x="741946" y="166090"/>
                    <a:pt x="741946" y="370973"/>
                  </a:cubicBezTo>
                  <a:cubicBezTo>
                    <a:pt x="741946" y="575856"/>
                    <a:pt x="575856" y="741946"/>
                    <a:pt x="370973" y="741946"/>
                  </a:cubicBezTo>
                  <a:cubicBezTo>
                    <a:pt x="166090" y="741946"/>
                    <a:pt x="0" y="575856"/>
                    <a:pt x="0" y="370973"/>
                  </a:cubicBezTo>
                  <a:close/>
                </a:path>
              </a:pathLst>
            </a:custGeom>
            <a:solidFill>
              <a:schemeClr val="lt1"/>
            </a:solidFill>
            <a:ln cap="flat" cmpd="sng" w="12700">
              <a:solidFill>
                <a:srgbClr val="E6AD00"/>
              </a:solidFill>
              <a:prstDash val="solid"/>
              <a:miter lim="800000"/>
              <a:headEnd len="sm" w="sm" type="none"/>
              <a:tailEnd len="sm" w="sm" type="none"/>
            </a:ln>
          </p:spPr>
          <p:txBody>
            <a:bodyPr anchorCtr="0" anchor="ctr" bIns="117525" lIns="117525" spcFirstLastPara="1" rIns="117525" wrap="square" tIns="117525">
              <a:noAutofit/>
            </a:bodyPr>
            <a:lstStyle/>
            <a:p>
              <a:pPr indent="0" lvl="0" marL="0" marR="0" rtl="0" algn="ctr">
                <a:lnSpc>
                  <a:spcPct val="90000"/>
                </a:lnSpc>
                <a:spcBef>
                  <a:spcPts val="0"/>
                </a:spcBef>
                <a:spcAft>
                  <a:spcPts val="0"/>
                </a:spcAft>
                <a:buClr>
                  <a:schemeClr val="dk1"/>
                </a:buClr>
                <a:buSzPts val="700"/>
                <a:buFont typeface="Arial"/>
                <a:buNone/>
              </a:pPr>
              <a:r>
                <a:rPr lang="en-US" sz="1000">
                  <a:solidFill>
                    <a:schemeClr val="dk1"/>
                  </a:solidFill>
                  <a:latin typeface="Arial"/>
                  <a:ea typeface="Arial"/>
                  <a:cs typeface="Arial"/>
                  <a:sym typeface="Arial"/>
                </a:rPr>
                <a:t>Quiz cards</a:t>
              </a:r>
              <a:endParaRPr sz="1000">
                <a:solidFill>
                  <a:schemeClr val="dk1"/>
                </a:solidFill>
                <a:latin typeface="Arial"/>
                <a:ea typeface="Arial"/>
                <a:cs typeface="Arial"/>
                <a:sym typeface="Arial"/>
              </a:endParaRPr>
            </a:p>
          </p:txBody>
        </p:sp>
      </p:grpSp>
      <p:sp>
        <p:nvSpPr>
          <p:cNvPr id="254" name="Google Shape;254;p34"/>
          <p:cNvSpPr txBox="1"/>
          <p:nvPr/>
        </p:nvSpPr>
        <p:spPr>
          <a:xfrm flipH="1">
            <a:off x="4140128" y="3862219"/>
            <a:ext cx="23368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accent3"/>
                </a:solidFill>
                <a:latin typeface="Arial"/>
                <a:ea typeface="Arial"/>
                <a:cs typeface="Arial"/>
                <a:sym typeface="Arial"/>
              </a:rPr>
              <a:t>+</a:t>
            </a:r>
            <a:endParaRPr sz="1200">
              <a:solidFill>
                <a:schemeClr val="accent3"/>
              </a:solidFill>
              <a:latin typeface="Arial"/>
              <a:ea typeface="Arial"/>
              <a:cs typeface="Arial"/>
              <a:sym typeface="Arial"/>
            </a:endParaRPr>
          </a:p>
        </p:txBody>
      </p:sp>
      <p:cxnSp>
        <p:nvCxnSpPr>
          <p:cNvPr id="255" name="Google Shape;255;p34"/>
          <p:cNvCxnSpPr/>
          <p:nvPr/>
        </p:nvCxnSpPr>
        <p:spPr>
          <a:xfrm>
            <a:off x="3987755" y="3675167"/>
            <a:ext cx="538427" cy="768078"/>
          </a:xfrm>
          <a:prstGeom prst="straightConnector1">
            <a:avLst/>
          </a:prstGeom>
          <a:noFill/>
          <a:ln cap="flat" cmpd="sng" w="9525">
            <a:solidFill>
              <a:srgbClr val="1155CC"/>
            </a:solidFill>
            <a:prstDash val="solid"/>
            <a:miter lim="800000"/>
            <a:headEnd len="sm" w="sm" type="none"/>
            <a:tailEnd len="sm" w="sm" type="none"/>
          </a:ln>
        </p:spPr>
      </p:cxnSp>
      <p:cxnSp>
        <p:nvCxnSpPr>
          <p:cNvPr id="256" name="Google Shape;256;p34"/>
          <p:cNvCxnSpPr>
            <a:stCxn id="245" idx="3"/>
            <a:endCxn id="244" idx="1"/>
          </p:cNvCxnSpPr>
          <p:nvPr/>
        </p:nvCxnSpPr>
        <p:spPr>
          <a:xfrm flipH="1">
            <a:off x="4795458" y="3675168"/>
            <a:ext cx="3225000" cy="705600"/>
          </a:xfrm>
          <a:prstGeom prst="straightConnector1">
            <a:avLst/>
          </a:prstGeom>
          <a:noFill/>
          <a:ln cap="flat" cmpd="sng" w="9525">
            <a:solidFill>
              <a:srgbClr val="1155CC"/>
            </a:solidFill>
            <a:prstDash val="solid"/>
            <a:miter lim="800000"/>
            <a:headEnd len="sm" w="sm" type="none"/>
            <a:tailEnd len="sm" w="sm" type="none"/>
          </a:ln>
        </p:spPr>
      </p:cxnSp>
      <p:cxnSp>
        <p:nvCxnSpPr>
          <p:cNvPr id="257" name="Google Shape;257;p34"/>
          <p:cNvCxnSpPr>
            <a:stCxn id="252" idx="0"/>
            <a:endCxn id="244" idx="2"/>
          </p:cNvCxnSpPr>
          <p:nvPr/>
        </p:nvCxnSpPr>
        <p:spPr>
          <a:xfrm rot="10800000">
            <a:off x="5166498" y="4751598"/>
            <a:ext cx="1302000" cy="387300"/>
          </a:xfrm>
          <a:prstGeom prst="straightConnector1">
            <a:avLst/>
          </a:prstGeom>
          <a:noFill/>
          <a:ln cap="flat" cmpd="sng" w="9525">
            <a:solidFill>
              <a:srgbClr val="1155CC"/>
            </a:solidFill>
            <a:prstDash val="solid"/>
            <a:miter lim="800000"/>
            <a:headEnd len="sm" w="sm" type="none"/>
            <a:tailEnd len="sm" w="sm" type="none"/>
          </a:ln>
        </p:spPr>
      </p:cxnSp>
      <p:sp>
        <p:nvSpPr>
          <p:cNvPr id="258" name="Google Shape;258;p34"/>
          <p:cNvSpPr txBox="1"/>
          <p:nvPr/>
        </p:nvSpPr>
        <p:spPr>
          <a:xfrm flipH="1">
            <a:off x="7532645" y="4433246"/>
            <a:ext cx="23368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accent3"/>
                </a:solidFill>
                <a:latin typeface="Arial"/>
                <a:ea typeface="Arial"/>
                <a:cs typeface="Arial"/>
                <a:sym typeface="Arial"/>
              </a:rPr>
              <a:t>+</a:t>
            </a:r>
            <a:endParaRPr sz="1200">
              <a:solidFill>
                <a:schemeClr val="accent3"/>
              </a:solidFill>
              <a:latin typeface="Arial"/>
              <a:ea typeface="Arial"/>
              <a:cs typeface="Arial"/>
              <a:sym typeface="Arial"/>
            </a:endParaRPr>
          </a:p>
        </p:txBody>
      </p:sp>
      <p:cxnSp>
        <p:nvCxnSpPr>
          <p:cNvPr id="259" name="Google Shape;259;p34"/>
          <p:cNvCxnSpPr>
            <a:endCxn id="244" idx="1"/>
          </p:cNvCxnSpPr>
          <p:nvPr/>
        </p:nvCxnSpPr>
        <p:spPr>
          <a:xfrm flipH="1">
            <a:off x="4795416" y="3566430"/>
            <a:ext cx="779100" cy="814200"/>
          </a:xfrm>
          <a:prstGeom prst="straightConnector1">
            <a:avLst/>
          </a:prstGeom>
          <a:noFill/>
          <a:ln cap="flat" cmpd="sng" w="9525">
            <a:solidFill>
              <a:srgbClr val="1155CC"/>
            </a:solidFill>
            <a:prstDash val="solid"/>
            <a:miter lim="800000"/>
            <a:headEnd len="sm" w="sm" type="none"/>
            <a:tailEnd len="sm" w="sm" type="none"/>
          </a:ln>
        </p:spPr>
      </p:cxnSp>
      <p:sp>
        <p:nvSpPr>
          <p:cNvPr id="260" name="Google Shape;260;p34"/>
          <p:cNvSpPr txBox="1"/>
          <p:nvPr/>
        </p:nvSpPr>
        <p:spPr>
          <a:xfrm flipH="1">
            <a:off x="5068116" y="3687770"/>
            <a:ext cx="23368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accent3"/>
                </a:solidFill>
                <a:latin typeface="Arial"/>
                <a:ea typeface="Arial"/>
                <a:cs typeface="Arial"/>
                <a:sym typeface="Arial"/>
              </a:rPr>
              <a:t>+</a:t>
            </a:r>
            <a:endParaRPr sz="1200">
              <a:solidFill>
                <a:schemeClr val="accent3"/>
              </a:solidFill>
              <a:latin typeface="Arial"/>
              <a:ea typeface="Arial"/>
              <a:cs typeface="Arial"/>
              <a:sym typeface="Arial"/>
            </a:endParaRPr>
          </a:p>
        </p:txBody>
      </p:sp>
      <p:sp>
        <p:nvSpPr>
          <p:cNvPr id="261" name="Google Shape;261;p34"/>
          <p:cNvSpPr txBox="1"/>
          <p:nvPr/>
        </p:nvSpPr>
        <p:spPr>
          <a:xfrm flipH="1">
            <a:off x="5231962" y="3776817"/>
            <a:ext cx="23368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accent3"/>
                </a:solidFill>
                <a:latin typeface="Arial"/>
                <a:ea typeface="Arial"/>
                <a:cs typeface="Arial"/>
                <a:sym typeface="Arial"/>
              </a:rPr>
              <a:t>-</a:t>
            </a:r>
            <a:endParaRPr sz="1200">
              <a:solidFill>
                <a:schemeClr val="accent3"/>
              </a:solidFill>
              <a:latin typeface="Arial"/>
              <a:ea typeface="Arial"/>
              <a:cs typeface="Arial"/>
              <a:sym typeface="Arial"/>
            </a:endParaRPr>
          </a:p>
        </p:txBody>
      </p:sp>
      <p:cxnSp>
        <p:nvCxnSpPr>
          <p:cNvPr id="262" name="Google Shape;262;p34"/>
          <p:cNvCxnSpPr>
            <a:stCxn id="252" idx="2"/>
          </p:cNvCxnSpPr>
          <p:nvPr/>
        </p:nvCxnSpPr>
        <p:spPr>
          <a:xfrm flipH="1" rot="10800000">
            <a:off x="7210444" y="3566298"/>
            <a:ext cx="1072500" cy="1572600"/>
          </a:xfrm>
          <a:prstGeom prst="straightConnector1">
            <a:avLst/>
          </a:prstGeom>
          <a:noFill/>
          <a:ln cap="flat" cmpd="sng" w="9525">
            <a:solidFill>
              <a:srgbClr val="1155CC"/>
            </a:solidFill>
            <a:prstDash val="solid"/>
            <a:miter lim="800000"/>
            <a:headEnd len="sm" w="sm" type="none"/>
            <a:tailEnd len="sm" w="sm" type="none"/>
          </a:ln>
        </p:spPr>
      </p:cxnSp>
      <p:sp>
        <p:nvSpPr>
          <p:cNvPr id="263" name="Google Shape;263;p34"/>
          <p:cNvSpPr txBox="1"/>
          <p:nvPr/>
        </p:nvSpPr>
        <p:spPr>
          <a:xfrm flipH="1">
            <a:off x="6207588" y="3805899"/>
            <a:ext cx="23368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accent3"/>
                </a:solidFill>
                <a:latin typeface="Arial"/>
                <a:ea typeface="Arial"/>
                <a:cs typeface="Arial"/>
                <a:sym typeface="Arial"/>
              </a:rPr>
              <a:t>+</a:t>
            </a:r>
            <a:endParaRPr sz="1200">
              <a:solidFill>
                <a:schemeClr val="accent3"/>
              </a:solidFill>
              <a:latin typeface="Arial"/>
              <a:ea typeface="Arial"/>
              <a:cs typeface="Arial"/>
              <a:sym typeface="Arial"/>
            </a:endParaRPr>
          </a:p>
        </p:txBody>
      </p:sp>
      <p:sp>
        <p:nvSpPr>
          <p:cNvPr id="264" name="Google Shape;264;p34"/>
          <p:cNvSpPr txBox="1"/>
          <p:nvPr/>
        </p:nvSpPr>
        <p:spPr>
          <a:xfrm flipH="1">
            <a:off x="5674634" y="4861050"/>
            <a:ext cx="23368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accent3"/>
                </a:solidFill>
                <a:latin typeface="Arial"/>
                <a:ea typeface="Arial"/>
                <a:cs typeface="Arial"/>
                <a:sym typeface="Arial"/>
              </a:rPr>
              <a:t>+</a:t>
            </a:r>
            <a:endParaRPr sz="1200">
              <a:solidFill>
                <a:schemeClr val="accent3"/>
              </a:solidFill>
              <a:latin typeface="Arial"/>
              <a:ea typeface="Arial"/>
              <a:cs typeface="Arial"/>
              <a:sym typeface="Arial"/>
            </a:endParaRPr>
          </a:p>
        </p:txBody>
      </p:sp>
      <p:cxnSp>
        <p:nvCxnSpPr>
          <p:cNvPr id="265" name="Google Shape;265;p34"/>
          <p:cNvCxnSpPr>
            <a:stCxn id="245" idx="0"/>
            <a:endCxn id="251" idx="2"/>
          </p:cNvCxnSpPr>
          <p:nvPr/>
        </p:nvCxnSpPr>
        <p:spPr>
          <a:xfrm rot="10800000">
            <a:off x="6218185" y="3270895"/>
            <a:ext cx="1431300" cy="33300"/>
          </a:xfrm>
          <a:prstGeom prst="straightConnector1">
            <a:avLst/>
          </a:prstGeom>
          <a:noFill/>
          <a:ln cap="flat" cmpd="sng" w="9525">
            <a:solidFill>
              <a:srgbClr val="1155CC"/>
            </a:solidFill>
            <a:prstDash val="solid"/>
            <a:miter lim="800000"/>
            <a:headEnd len="sm" w="sm" type="none"/>
            <a:tailEnd len="sm" w="sm" type="none"/>
          </a:ln>
        </p:spPr>
      </p:cxnSp>
      <p:sp>
        <p:nvSpPr>
          <p:cNvPr id="266" name="Google Shape;266;p34"/>
          <p:cNvSpPr/>
          <p:nvPr/>
        </p:nvSpPr>
        <p:spPr>
          <a:xfrm>
            <a:off x="6689429" y="3041888"/>
            <a:ext cx="30008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accent3"/>
                </a:solidFill>
                <a:latin typeface="Arial"/>
                <a:ea typeface="Arial"/>
                <a:cs typeface="Arial"/>
                <a:sym typeface="Arial"/>
              </a:rPr>
              <a:t>-</a:t>
            </a:r>
            <a:endParaRPr sz="1800">
              <a:solidFill>
                <a:schemeClr val="dk1"/>
              </a:solidFill>
              <a:latin typeface="Arial"/>
              <a:ea typeface="Arial"/>
              <a:cs typeface="Arial"/>
              <a:sym typeface="Arial"/>
            </a:endParaRPr>
          </a:p>
        </p:txBody>
      </p:sp>
      <p:cxnSp>
        <p:nvCxnSpPr>
          <p:cNvPr id="267" name="Google Shape;267;p34"/>
          <p:cNvCxnSpPr>
            <a:endCxn id="251" idx="1"/>
          </p:cNvCxnSpPr>
          <p:nvPr/>
        </p:nvCxnSpPr>
        <p:spPr>
          <a:xfrm flipH="1">
            <a:off x="5847490" y="2585430"/>
            <a:ext cx="1578000" cy="314400"/>
          </a:xfrm>
          <a:prstGeom prst="straightConnector1">
            <a:avLst/>
          </a:prstGeom>
          <a:noFill/>
          <a:ln cap="flat" cmpd="sng" w="9525">
            <a:solidFill>
              <a:srgbClr val="1155CC"/>
            </a:solidFill>
            <a:prstDash val="solid"/>
            <a:miter lim="800000"/>
            <a:headEnd len="sm" w="sm" type="none"/>
            <a:tailEnd len="sm" w="sm" type="none"/>
          </a:ln>
        </p:spPr>
      </p:cxnSp>
      <p:sp>
        <p:nvSpPr>
          <p:cNvPr id="268" name="Google Shape;268;p34"/>
          <p:cNvSpPr/>
          <p:nvPr/>
        </p:nvSpPr>
        <p:spPr>
          <a:xfrm>
            <a:off x="6502228" y="2501728"/>
            <a:ext cx="287258"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accent3"/>
                </a:solidFill>
                <a:latin typeface="Arial"/>
                <a:ea typeface="Arial"/>
                <a:cs typeface="Arial"/>
                <a:sym typeface="Arial"/>
              </a:rPr>
              <a:t>+</a:t>
            </a:r>
            <a:endParaRPr sz="1200">
              <a:solidFill>
                <a:schemeClr val="dk1"/>
              </a:solidFill>
              <a:latin typeface="Arial"/>
              <a:ea typeface="Arial"/>
              <a:cs typeface="Arial"/>
              <a:sym typeface="Arial"/>
            </a:endParaRPr>
          </a:p>
        </p:txBody>
      </p:sp>
      <p:sp>
        <p:nvSpPr>
          <p:cNvPr id="269" name="Google Shape;269;p34"/>
          <p:cNvSpPr/>
          <p:nvPr/>
        </p:nvSpPr>
        <p:spPr>
          <a:xfrm>
            <a:off x="6577860" y="2686538"/>
            <a:ext cx="26161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accent3"/>
                </a:solidFill>
                <a:latin typeface="Arial"/>
                <a:ea typeface="Arial"/>
                <a:cs typeface="Arial"/>
                <a:sym typeface="Arial"/>
              </a:rPr>
              <a:t>-</a:t>
            </a:r>
            <a:endParaRPr sz="1200">
              <a:solidFill>
                <a:schemeClr val="dk1"/>
              </a:solidFill>
              <a:latin typeface="Arial"/>
              <a:ea typeface="Arial"/>
              <a:cs typeface="Arial"/>
              <a:sym typeface="Arial"/>
            </a:endParaRPr>
          </a:p>
        </p:txBody>
      </p:sp>
      <p:cxnSp>
        <p:nvCxnSpPr>
          <p:cNvPr id="270" name="Google Shape;270;p34"/>
          <p:cNvCxnSpPr>
            <a:stCxn id="250" idx="3"/>
            <a:endCxn id="251" idx="1"/>
          </p:cNvCxnSpPr>
          <p:nvPr/>
        </p:nvCxnSpPr>
        <p:spPr>
          <a:xfrm>
            <a:off x="5757099" y="2357242"/>
            <a:ext cx="90300" cy="542700"/>
          </a:xfrm>
          <a:prstGeom prst="straightConnector1">
            <a:avLst/>
          </a:prstGeom>
          <a:noFill/>
          <a:ln cap="flat" cmpd="sng" w="9525">
            <a:solidFill>
              <a:srgbClr val="1155CC"/>
            </a:solidFill>
            <a:prstDash val="solid"/>
            <a:miter lim="800000"/>
            <a:headEnd len="sm" w="sm" type="none"/>
            <a:tailEnd len="sm" w="sm" type="none"/>
          </a:ln>
        </p:spPr>
      </p:cxnSp>
      <p:sp>
        <p:nvSpPr>
          <p:cNvPr id="271" name="Google Shape;271;p34"/>
          <p:cNvSpPr/>
          <p:nvPr/>
        </p:nvSpPr>
        <p:spPr>
          <a:xfrm>
            <a:off x="5715609" y="2456096"/>
            <a:ext cx="287258"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accent3"/>
                </a:solidFill>
                <a:latin typeface="Arial"/>
                <a:ea typeface="Arial"/>
                <a:cs typeface="Arial"/>
                <a:sym typeface="Arial"/>
              </a:rPr>
              <a:t>+</a:t>
            </a:r>
            <a:endParaRPr sz="1200">
              <a:solidFill>
                <a:schemeClr val="dk1"/>
              </a:solidFill>
              <a:latin typeface="Arial"/>
              <a:ea typeface="Arial"/>
              <a:cs typeface="Arial"/>
              <a:sym typeface="Arial"/>
            </a:endParaRPr>
          </a:p>
        </p:txBody>
      </p:sp>
      <p:cxnSp>
        <p:nvCxnSpPr>
          <p:cNvPr id="272" name="Google Shape;272;p34"/>
          <p:cNvCxnSpPr>
            <a:stCxn id="244" idx="3"/>
            <a:endCxn id="247" idx="1"/>
          </p:cNvCxnSpPr>
          <p:nvPr/>
        </p:nvCxnSpPr>
        <p:spPr>
          <a:xfrm flipH="1">
            <a:off x="4256896" y="5122671"/>
            <a:ext cx="538500" cy="443400"/>
          </a:xfrm>
          <a:prstGeom prst="straightConnector1">
            <a:avLst/>
          </a:prstGeom>
          <a:noFill/>
          <a:ln cap="flat" cmpd="sng" w="9525">
            <a:solidFill>
              <a:srgbClr val="1155CC"/>
            </a:solidFill>
            <a:prstDash val="solid"/>
            <a:miter lim="800000"/>
            <a:headEnd len="sm" w="sm" type="none"/>
            <a:tailEnd len="sm" w="sm" type="none"/>
          </a:ln>
        </p:spPr>
      </p:cxnSp>
      <p:sp>
        <p:nvSpPr>
          <p:cNvPr id="273" name="Google Shape;273;p34"/>
          <p:cNvSpPr/>
          <p:nvPr/>
        </p:nvSpPr>
        <p:spPr>
          <a:xfrm>
            <a:off x="4174747" y="5205825"/>
            <a:ext cx="980100" cy="25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accent3"/>
                </a:solidFill>
                <a:latin typeface="Arial"/>
                <a:ea typeface="Arial"/>
                <a:cs typeface="Arial"/>
                <a:sym typeface="Arial"/>
              </a:rPr>
              <a:t>Reasons</a:t>
            </a:r>
            <a:endParaRPr sz="1000">
              <a:solidFill>
                <a:schemeClr val="accent3"/>
              </a:solidFill>
              <a:latin typeface="Arial"/>
              <a:ea typeface="Arial"/>
              <a:cs typeface="Arial"/>
              <a:sym typeface="Arial"/>
            </a:endParaRPr>
          </a:p>
        </p:txBody>
      </p:sp>
      <p:cxnSp>
        <p:nvCxnSpPr>
          <p:cNvPr id="274" name="Google Shape;274;p34"/>
          <p:cNvCxnSpPr>
            <a:stCxn id="252" idx="3"/>
            <a:endCxn id="248" idx="1"/>
          </p:cNvCxnSpPr>
          <p:nvPr/>
        </p:nvCxnSpPr>
        <p:spPr>
          <a:xfrm flipH="1">
            <a:off x="5859371" y="5509871"/>
            <a:ext cx="980100" cy="241200"/>
          </a:xfrm>
          <a:prstGeom prst="straightConnector1">
            <a:avLst/>
          </a:prstGeom>
          <a:noFill/>
          <a:ln cap="flat" cmpd="sng" w="9525">
            <a:solidFill>
              <a:srgbClr val="0000FF"/>
            </a:solidFill>
            <a:prstDash val="solid"/>
            <a:miter lim="800000"/>
            <a:headEnd len="sm" w="sm" type="none"/>
            <a:tailEnd len="sm" w="sm" type="none"/>
          </a:ln>
        </p:spPr>
      </p:cxnSp>
      <p:sp>
        <p:nvSpPr>
          <p:cNvPr id="275" name="Google Shape;275;p34"/>
          <p:cNvSpPr txBox="1"/>
          <p:nvPr/>
        </p:nvSpPr>
        <p:spPr>
          <a:xfrm flipH="1">
            <a:off x="6241155" y="5594111"/>
            <a:ext cx="23368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accent3"/>
                </a:solidFill>
                <a:latin typeface="Arial"/>
                <a:ea typeface="Arial"/>
                <a:cs typeface="Arial"/>
                <a:sym typeface="Arial"/>
              </a:rPr>
              <a:t>+</a:t>
            </a:r>
            <a:endParaRPr sz="1200">
              <a:solidFill>
                <a:schemeClr val="accent3"/>
              </a:solidFill>
              <a:latin typeface="Arial"/>
              <a:ea typeface="Arial"/>
              <a:cs typeface="Arial"/>
              <a:sym typeface="Arial"/>
            </a:endParaRPr>
          </a:p>
        </p:txBody>
      </p:sp>
      <p:cxnSp>
        <p:nvCxnSpPr>
          <p:cNvPr id="276" name="Google Shape;276;p34"/>
          <p:cNvCxnSpPr>
            <a:endCxn id="244" idx="3"/>
          </p:cNvCxnSpPr>
          <p:nvPr/>
        </p:nvCxnSpPr>
        <p:spPr>
          <a:xfrm rot="10800000">
            <a:off x="4795512" y="5122611"/>
            <a:ext cx="770700" cy="748500"/>
          </a:xfrm>
          <a:prstGeom prst="straightConnector1">
            <a:avLst/>
          </a:prstGeom>
          <a:noFill/>
          <a:ln cap="flat" cmpd="sng" w="9525">
            <a:solidFill>
              <a:srgbClr val="0000FF"/>
            </a:solidFill>
            <a:prstDash val="dashDot"/>
            <a:miter lim="800000"/>
            <a:headEnd len="sm" w="sm" type="none"/>
            <a:tailEnd len="sm" w="sm" type="none"/>
          </a:ln>
        </p:spPr>
      </p:cxnSp>
      <p:cxnSp>
        <p:nvCxnSpPr>
          <p:cNvPr id="277" name="Google Shape;277;p34"/>
          <p:cNvCxnSpPr/>
          <p:nvPr/>
        </p:nvCxnSpPr>
        <p:spPr>
          <a:xfrm rot="10800000">
            <a:off x="3495115" y="5459747"/>
            <a:ext cx="407926" cy="291183"/>
          </a:xfrm>
          <a:prstGeom prst="straightConnector1">
            <a:avLst/>
          </a:prstGeom>
          <a:noFill/>
          <a:ln cap="flat" cmpd="sng" w="9525">
            <a:solidFill>
              <a:srgbClr val="1155CC"/>
            </a:solidFill>
            <a:prstDash val="dashDot"/>
            <a:miter lim="800000"/>
            <a:headEnd len="sm" w="sm" type="none"/>
            <a:tailEnd len="sm" w="sm" type="none"/>
          </a:ln>
        </p:spPr>
      </p:cxnSp>
      <p:cxnSp>
        <p:nvCxnSpPr>
          <p:cNvPr id="278" name="Google Shape;278;p34"/>
          <p:cNvCxnSpPr/>
          <p:nvPr/>
        </p:nvCxnSpPr>
        <p:spPr>
          <a:xfrm flipH="1">
            <a:off x="3630913" y="4931048"/>
            <a:ext cx="815099" cy="134880"/>
          </a:xfrm>
          <a:prstGeom prst="straightConnector1">
            <a:avLst/>
          </a:prstGeom>
          <a:noFill/>
          <a:ln cap="flat" cmpd="sng" w="9525">
            <a:solidFill>
              <a:srgbClr val="3C78D8"/>
            </a:solidFill>
            <a:prstDash val="solid"/>
            <a:miter lim="800000"/>
            <a:headEnd len="sm" w="sm" type="none"/>
            <a:tailEnd len="sm" w="sm" type="none"/>
          </a:ln>
        </p:spPr>
      </p:cxnSp>
      <p:sp>
        <p:nvSpPr>
          <p:cNvPr id="279" name="Google Shape;279;p34"/>
          <p:cNvSpPr/>
          <p:nvPr/>
        </p:nvSpPr>
        <p:spPr>
          <a:xfrm>
            <a:off x="3592052" y="4687850"/>
            <a:ext cx="815100" cy="25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accent3"/>
                </a:solidFill>
                <a:latin typeface="Arial"/>
                <a:ea typeface="Arial"/>
                <a:cs typeface="Arial"/>
                <a:sym typeface="Arial"/>
              </a:rPr>
              <a:t>Reasons</a:t>
            </a:r>
            <a:endParaRPr sz="1000">
              <a:solidFill>
                <a:schemeClr val="accent3"/>
              </a:solidFill>
              <a:latin typeface="Arial"/>
              <a:ea typeface="Arial"/>
              <a:cs typeface="Arial"/>
              <a:sym typeface="Arial"/>
            </a:endParaRPr>
          </a:p>
        </p:txBody>
      </p:sp>
      <p:sp>
        <p:nvSpPr>
          <p:cNvPr id="280" name="Google Shape;280;p34"/>
          <p:cNvSpPr txBox="1"/>
          <p:nvPr/>
        </p:nvSpPr>
        <p:spPr>
          <a:xfrm flipH="1">
            <a:off x="9062323" y="4767925"/>
            <a:ext cx="23368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accent3"/>
                </a:solidFill>
                <a:latin typeface="Arial"/>
                <a:ea typeface="Arial"/>
                <a:cs typeface="Arial"/>
                <a:sym typeface="Arial"/>
              </a:rPr>
              <a:t>+</a:t>
            </a:r>
            <a:endParaRPr sz="1200">
              <a:solidFill>
                <a:schemeClr val="accent3"/>
              </a:solidFill>
              <a:latin typeface="Arial"/>
              <a:ea typeface="Arial"/>
              <a:cs typeface="Arial"/>
              <a:sym typeface="Arial"/>
            </a:endParaRPr>
          </a:p>
        </p:txBody>
      </p:sp>
      <p:sp>
        <p:nvSpPr>
          <p:cNvPr id="281" name="Google Shape;281;p34"/>
          <p:cNvSpPr/>
          <p:nvPr/>
        </p:nvSpPr>
        <p:spPr>
          <a:xfrm>
            <a:off x="9062323" y="5127602"/>
            <a:ext cx="30008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accent3"/>
                </a:solidFill>
                <a:latin typeface="Arial"/>
                <a:ea typeface="Arial"/>
                <a:cs typeface="Arial"/>
                <a:sym typeface="Arial"/>
              </a:rPr>
              <a:t>-</a:t>
            </a:r>
            <a:endParaRPr sz="1800">
              <a:solidFill>
                <a:schemeClr val="dk1"/>
              </a:solidFill>
              <a:latin typeface="Arial"/>
              <a:ea typeface="Arial"/>
              <a:cs typeface="Arial"/>
              <a:sym typeface="Arial"/>
            </a:endParaRPr>
          </a:p>
        </p:txBody>
      </p:sp>
      <p:cxnSp>
        <p:nvCxnSpPr>
          <p:cNvPr id="282" name="Google Shape;282;p34"/>
          <p:cNvCxnSpPr/>
          <p:nvPr/>
        </p:nvCxnSpPr>
        <p:spPr>
          <a:xfrm flipH="1">
            <a:off x="9073360" y="5641126"/>
            <a:ext cx="183243" cy="1431"/>
          </a:xfrm>
          <a:prstGeom prst="straightConnector1">
            <a:avLst/>
          </a:prstGeom>
          <a:noFill/>
          <a:ln cap="flat" cmpd="sng" w="9525">
            <a:solidFill>
              <a:srgbClr val="4A86E8"/>
            </a:solidFill>
            <a:prstDash val="dashDot"/>
            <a:miter lim="800000"/>
            <a:headEnd len="sm" w="sm" type="none"/>
            <a:tailEnd len="sm" w="sm" type="none"/>
          </a:ln>
        </p:spPr>
      </p:cxnSp>
      <p:sp>
        <p:nvSpPr>
          <p:cNvPr id="283" name="Google Shape;283;p34"/>
          <p:cNvSpPr/>
          <p:nvPr/>
        </p:nvSpPr>
        <p:spPr>
          <a:xfrm>
            <a:off x="9590145" y="4804100"/>
            <a:ext cx="8922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Arial"/>
                <a:ea typeface="Arial"/>
                <a:cs typeface="Arial"/>
                <a:sym typeface="Arial"/>
              </a:rPr>
              <a:t>Benefit</a:t>
            </a:r>
            <a:endParaRPr sz="1000">
              <a:solidFill>
                <a:srgbClr val="7F7F7F"/>
              </a:solidFill>
              <a:latin typeface="Arial"/>
              <a:ea typeface="Arial"/>
              <a:cs typeface="Arial"/>
              <a:sym typeface="Arial"/>
            </a:endParaRPr>
          </a:p>
        </p:txBody>
      </p:sp>
      <p:sp>
        <p:nvSpPr>
          <p:cNvPr id="284" name="Google Shape;284;p34"/>
          <p:cNvSpPr/>
          <p:nvPr/>
        </p:nvSpPr>
        <p:spPr>
          <a:xfrm>
            <a:off x="9590148" y="5199975"/>
            <a:ext cx="7707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Arial"/>
                <a:ea typeface="Arial"/>
                <a:cs typeface="Arial"/>
                <a:sym typeface="Arial"/>
              </a:rPr>
              <a:t>Prevent</a:t>
            </a:r>
            <a:endParaRPr sz="1000">
              <a:solidFill>
                <a:srgbClr val="7F7F7F"/>
              </a:solidFill>
              <a:latin typeface="Arial"/>
              <a:ea typeface="Arial"/>
              <a:cs typeface="Arial"/>
              <a:sym typeface="Arial"/>
            </a:endParaRPr>
          </a:p>
        </p:txBody>
      </p:sp>
      <p:sp>
        <p:nvSpPr>
          <p:cNvPr id="285" name="Google Shape;285;p34"/>
          <p:cNvSpPr/>
          <p:nvPr/>
        </p:nvSpPr>
        <p:spPr>
          <a:xfrm>
            <a:off x="9590159" y="5521937"/>
            <a:ext cx="223651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Arial"/>
                <a:ea typeface="Arial"/>
                <a:cs typeface="Arial"/>
                <a:sym typeface="Arial"/>
              </a:rPr>
              <a:t>Loosely connected (not in the strong </a:t>
            </a:r>
            <a:endParaRPr sz="1000">
              <a:solidFill>
                <a:srgbClr val="7F7F7F"/>
              </a:solidFill>
              <a:latin typeface="Arial"/>
              <a:ea typeface="Arial"/>
              <a:cs typeface="Arial"/>
              <a:sym typeface="Arial"/>
            </a:endParaRPr>
          </a:p>
          <a:p>
            <a:pPr indent="0" lvl="0" marL="0" marR="0" rtl="0" algn="l">
              <a:spcBef>
                <a:spcPts val="0"/>
              </a:spcBef>
              <a:spcAft>
                <a:spcPts val="0"/>
              </a:spcAft>
              <a:buNone/>
            </a:pPr>
            <a:r>
              <a:rPr lang="en-US" sz="1000">
                <a:solidFill>
                  <a:srgbClr val="7F7F7F"/>
                </a:solidFill>
                <a:latin typeface="Arial"/>
                <a:ea typeface="Arial"/>
                <a:cs typeface="Arial"/>
                <a:sym typeface="Arial"/>
              </a:rPr>
              <a:t>competition mode)</a:t>
            </a:r>
            <a:endParaRPr sz="1000">
              <a:solidFill>
                <a:srgbClr val="7F7F7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Final Prototype: Rules</a:t>
            </a:r>
            <a:endParaRPr/>
          </a:p>
        </p:txBody>
      </p:sp>
      <p:sp>
        <p:nvSpPr>
          <p:cNvPr id="292" name="Google Shape;292;p35"/>
          <p:cNvSpPr txBox="1"/>
          <p:nvPr>
            <p:ph idx="1" type="body"/>
          </p:nvPr>
        </p:nvSpPr>
        <p:spPr>
          <a:xfrm>
            <a:off x="838200" y="1569400"/>
            <a:ext cx="10515600" cy="4351200"/>
          </a:xfrm>
          <a:prstGeom prst="rect">
            <a:avLst/>
          </a:prstGeom>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Each player is a donor, and each player starts with $ 10,000. Throughout the game, there will be multiple instances to donate money in exchange for beads. Whoever has the most beads when the game ends wins!</a:t>
            </a:r>
            <a:endParaRPr/>
          </a:p>
          <a:p>
            <a:pPr indent="-342900" lvl="0" marL="457200" rtl="0" algn="l">
              <a:lnSpc>
                <a:spcPct val="100000"/>
              </a:lnSpc>
              <a:spcBef>
                <a:spcPts val="0"/>
              </a:spcBef>
              <a:spcAft>
                <a:spcPts val="0"/>
              </a:spcAft>
              <a:buSzPts val="1800"/>
              <a:buChar char="●"/>
            </a:pPr>
            <a:r>
              <a:rPr lang="en-US"/>
              <a:t>Each player takes turn drawing a card. He/she needs to read the card out loud.  </a:t>
            </a:r>
            <a:endParaRPr/>
          </a:p>
          <a:p>
            <a:pPr indent="-342900" lvl="0" marL="457200" rtl="0" algn="l">
              <a:lnSpc>
                <a:spcPct val="100000"/>
              </a:lnSpc>
              <a:spcBef>
                <a:spcPts val="0"/>
              </a:spcBef>
              <a:spcAft>
                <a:spcPts val="0"/>
              </a:spcAft>
              <a:buSzPts val="1800"/>
              <a:buChar char="●"/>
            </a:pPr>
            <a:r>
              <a:rPr lang="en-US"/>
              <a:t>Different types of chance cards: </a:t>
            </a:r>
            <a:endParaRPr/>
          </a:p>
          <a:p>
            <a:pPr indent="-342900" lvl="1" marL="914400" rtl="0" algn="l">
              <a:lnSpc>
                <a:spcPct val="100000"/>
              </a:lnSpc>
              <a:spcBef>
                <a:spcPts val="0"/>
              </a:spcBef>
              <a:spcAft>
                <a:spcPts val="0"/>
              </a:spcAft>
              <a:buSzPts val="1800"/>
              <a:buChar char="○"/>
            </a:pPr>
            <a:r>
              <a:rPr lang="en-US"/>
              <a:t>Auction: Players have a silent bidding section, the highest bidder gets 5 beads, second and third highest gets 3 and 2 beads, fourth gets 1. </a:t>
            </a:r>
            <a:endParaRPr/>
          </a:p>
          <a:p>
            <a:pPr indent="-342900" lvl="2" marL="1371600" rtl="0" algn="l">
              <a:lnSpc>
                <a:spcPct val="100000"/>
              </a:lnSpc>
              <a:spcBef>
                <a:spcPts val="0"/>
              </a:spcBef>
              <a:spcAft>
                <a:spcPts val="0"/>
              </a:spcAft>
              <a:buSzPts val="1800"/>
              <a:buChar char="■"/>
            </a:pPr>
            <a:r>
              <a:rPr lang="en-US"/>
              <a:t>Players have 10 seconds to decide the amount of money they want to donate. </a:t>
            </a:r>
            <a:endParaRPr/>
          </a:p>
          <a:p>
            <a:pPr indent="-342900" lvl="2" marL="1371600" rtl="0" algn="l">
              <a:lnSpc>
                <a:spcPct val="100000"/>
              </a:lnSpc>
              <a:spcBef>
                <a:spcPts val="0"/>
              </a:spcBef>
              <a:spcAft>
                <a:spcPts val="0"/>
              </a:spcAft>
              <a:buSzPts val="1800"/>
              <a:buChar char="■"/>
            </a:pPr>
            <a:r>
              <a:rPr lang="en-US"/>
              <a:t>Players hide how much money they’re going to donate, and when 10 seconds are up, each player reveals the amount that they’re going to bid.</a:t>
            </a:r>
            <a:endParaRPr/>
          </a:p>
          <a:p>
            <a:pPr indent="-342900" lvl="2" marL="1371600" rtl="0" algn="l">
              <a:lnSpc>
                <a:spcPct val="100000"/>
              </a:lnSpc>
              <a:spcBef>
                <a:spcPts val="0"/>
              </a:spcBef>
              <a:spcAft>
                <a:spcPts val="0"/>
              </a:spcAft>
              <a:buSzPts val="1800"/>
              <a:buChar char="■"/>
            </a:pPr>
            <a:r>
              <a:rPr lang="en-US"/>
              <a:t>After each silent auction, each player rolls the die to replenish money from the bank. Each player gets the amount of money that’s equivalent to the number that they got on the die * 1000 (e.g., for the player rolled a 6 on the die, he gets 6*1,000 = $6,000 from the bank) </a:t>
            </a:r>
            <a:endParaRPr/>
          </a:p>
          <a:p>
            <a:pPr indent="-342900" lvl="1" marL="914400" rtl="0" algn="l">
              <a:lnSpc>
                <a:spcPct val="100000"/>
              </a:lnSpc>
              <a:spcBef>
                <a:spcPts val="0"/>
              </a:spcBef>
              <a:spcAft>
                <a:spcPts val="0"/>
              </a:spcAft>
              <a:buSzPts val="1800"/>
              <a:buChar char="○"/>
            </a:pPr>
            <a:r>
              <a:rPr lang="en-US"/>
              <a:t>Event: Players follow event instructions listed on the cards. These include events which, for instance, make one or all players lose or gain money. </a:t>
            </a:r>
            <a:endParaRPr/>
          </a:p>
          <a:p>
            <a:pPr indent="-342900" lvl="1" marL="914400" rtl="0" algn="l">
              <a:lnSpc>
                <a:spcPct val="100000"/>
              </a:lnSpc>
              <a:spcBef>
                <a:spcPts val="0"/>
              </a:spcBef>
              <a:spcAft>
                <a:spcPts val="0"/>
              </a:spcAft>
              <a:buSzPts val="1800"/>
              <a:buChar char="○"/>
            </a:pPr>
            <a:r>
              <a:rPr lang="en-US"/>
              <a:t>Quiz: there’s a question with multiple choice. Each player gives their answer at the same time. Whoever got the correct answer gets a bead. There is an answer sheet to the questions.</a:t>
            </a:r>
            <a:endParaRPr/>
          </a:p>
          <a:p>
            <a:pPr indent="-342900" lvl="0" marL="457200" rtl="0" algn="l">
              <a:lnSpc>
                <a:spcPct val="100000"/>
              </a:lnSpc>
              <a:spcBef>
                <a:spcPts val="0"/>
              </a:spcBef>
              <a:spcAft>
                <a:spcPts val="0"/>
              </a:spcAft>
              <a:buSzPts val="1800"/>
              <a:buChar char="●"/>
            </a:pPr>
            <a:r>
              <a:rPr lang="en-US"/>
              <a:t>The game ends when all the auctions card runs out and the player that has the most beads win! </a:t>
            </a:r>
            <a:endParaRPr/>
          </a:p>
          <a:p>
            <a:pPr indent="-342900" lvl="0" marL="457200" rtl="0" algn="l">
              <a:lnSpc>
                <a:spcPct val="100000"/>
              </a:lnSpc>
              <a:spcBef>
                <a:spcPts val="0"/>
              </a:spcBef>
              <a:spcAft>
                <a:spcPts val="0"/>
              </a:spcAft>
              <a:buSzPts val="1800"/>
              <a:buChar char="●"/>
            </a:pPr>
            <a:r>
              <a:rPr lang="en-US"/>
              <a:t>At the end of the game, each player could use the beads they have to make anything they want.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Final Prototype</a:t>
            </a:r>
            <a:r>
              <a:rPr lang="en-US"/>
              <a:t>: Materials</a:t>
            </a:r>
            <a:endParaRPr/>
          </a:p>
        </p:txBody>
      </p:sp>
      <p:pic>
        <p:nvPicPr>
          <p:cNvPr descr="手机屏幕截图&#10;&#10;描述已自动生成" id="298" name="Google Shape;298;p36"/>
          <p:cNvPicPr preferRelativeResize="0"/>
          <p:nvPr/>
        </p:nvPicPr>
        <p:blipFill rotWithShape="1">
          <a:blip r:embed="rId3">
            <a:alphaModFix/>
          </a:blip>
          <a:srcRect b="0" l="0" r="0" t="0"/>
          <a:stretch/>
        </p:blipFill>
        <p:spPr>
          <a:xfrm>
            <a:off x="6658621" y="2549448"/>
            <a:ext cx="4762504" cy="3048000"/>
          </a:xfrm>
          <a:prstGeom prst="rect">
            <a:avLst/>
          </a:prstGeom>
          <a:noFill/>
          <a:ln>
            <a:noFill/>
          </a:ln>
        </p:spPr>
      </p:pic>
      <p:sp>
        <p:nvSpPr>
          <p:cNvPr id="299" name="Google Shape;299;p36"/>
          <p:cNvSpPr txBox="1"/>
          <p:nvPr/>
        </p:nvSpPr>
        <p:spPr>
          <a:xfrm>
            <a:off x="8079605" y="6215625"/>
            <a:ext cx="22521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Auction Cards</a:t>
            </a:r>
            <a:endParaRPr sz="1800">
              <a:solidFill>
                <a:schemeClr val="dk1"/>
              </a:solidFill>
              <a:latin typeface="Arial"/>
              <a:ea typeface="Arial"/>
              <a:cs typeface="Arial"/>
              <a:sym typeface="Arial"/>
            </a:endParaRPr>
          </a:p>
        </p:txBody>
      </p:sp>
      <p:sp>
        <p:nvSpPr>
          <p:cNvPr id="300" name="Google Shape;300;p36"/>
          <p:cNvSpPr txBox="1"/>
          <p:nvPr/>
        </p:nvSpPr>
        <p:spPr>
          <a:xfrm>
            <a:off x="2537953" y="6123550"/>
            <a:ext cx="20997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rPr>
              <a:t>Event</a:t>
            </a:r>
            <a:r>
              <a:rPr lang="en-US" sz="1800">
                <a:solidFill>
                  <a:schemeClr val="dk1"/>
                </a:solidFill>
                <a:latin typeface="Arial"/>
                <a:ea typeface="Arial"/>
                <a:cs typeface="Arial"/>
                <a:sym typeface="Arial"/>
              </a:rPr>
              <a:t> Cards</a:t>
            </a:r>
            <a:endParaRPr sz="1800">
              <a:solidFill>
                <a:schemeClr val="dk1"/>
              </a:solidFill>
              <a:latin typeface="Arial"/>
              <a:ea typeface="Arial"/>
              <a:cs typeface="Arial"/>
              <a:sym typeface="Arial"/>
            </a:endParaRPr>
          </a:p>
        </p:txBody>
      </p:sp>
      <p:pic>
        <p:nvPicPr>
          <p:cNvPr id="301" name="Google Shape;301;p36"/>
          <p:cNvPicPr preferRelativeResize="0"/>
          <p:nvPr/>
        </p:nvPicPr>
        <p:blipFill>
          <a:blip r:embed="rId4">
            <a:alphaModFix/>
          </a:blip>
          <a:stretch>
            <a:fillRect/>
          </a:stretch>
        </p:blipFill>
        <p:spPr>
          <a:xfrm>
            <a:off x="838200" y="2549450"/>
            <a:ext cx="4762500" cy="304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Final Prototype</a:t>
            </a:r>
            <a:r>
              <a:rPr lang="en-US"/>
              <a:t>: Materials</a:t>
            </a:r>
            <a:endParaRPr/>
          </a:p>
        </p:txBody>
      </p:sp>
      <p:sp>
        <p:nvSpPr>
          <p:cNvPr id="307" name="Google Shape;307;p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2100"/>
              </a:spcAft>
              <a:buClr>
                <a:schemeClr val="dk1"/>
              </a:buClr>
              <a:buSzPts val="2800"/>
              <a:buChar char="●"/>
            </a:pPr>
            <a:r>
              <a:rPr lang="en-US"/>
              <a:t>Beads </a:t>
            </a:r>
            <a:endParaRPr/>
          </a:p>
        </p:txBody>
      </p:sp>
      <p:pic>
        <p:nvPicPr>
          <p:cNvPr id="308" name="Google Shape;308;p37"/>
          <p:cNvPicPr preferRelativeResize="0"/>
          <p:nvPr/>
        </p:nvPicPr>
        <p:blipFill>
          <a:blip r:embed="rId3">
            <a:alphaModFix/>
          </a:blip>
          <a:stretch>
            <a:fillRect/>
          </a:stretch>
        </p:blipFill>
        <p:spPr>
          <a:xfrm>
            <a:off x="4084538" y="2165850"/>
            <a:ext cx="3629025" cy="3829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One: Design</a:t>
            </a:r>
            <a:endParaRPr/>
          </a:p>
        </p:txBody>
      </p:sp>
      <p:sp>
        <p:nvSpPr>
          <p:cNvPr id="115" name="Google Shape;115;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800"/>
              <a:buChar char="●"/>
            </a:pPr>
            <a:r>
              <a:rPr lang="en-US" sz="1800"/>
              <a:t>Adaptation of Monopoly - a board game where you can roll a dice, which determines how many steps you can go. </a:t>
            </a:r>
            <a:endParaRPr sz="1800"/>
          </a:p>
          <a:p>
            <a:pPr indent="-228600" lvl="1" marL="685800" rtl="0" algn="l">
              <a:lnSpc>
                <a:spcPct val="100000"/>
              </a:lnSpc>
              <a:spcBef>
                <a:spcPts val="0"/>
              </a:spcBef>
              <a:spcAft>
                <a:spcPts val="0"/>
              </a:spcAft>
              <a:buSzPts val="1800"/>
              <a:buChar char="○"/>
            </a:pPr>
            <a:r>
              <a:rPr lang="en-US" sz="1800"/>
              <a:t>Example: there’s a flood, you need to more desperately save your animal  </a:t>
            </a:r>
            <a:endParaRPr sz="1800"/>
          </a:p>
          <a:p>
            <a:pPr indent="-228600" lvl="1" marL="685800" rtl="0" algn="l">
              <a:lnSpc>
                <a:spcPct val="100000"/>
              </a:lnSpc>
              <a:spcBef>
                <a:spcPts val="0"/>
              </a:spcBef>
              <a:spcAft>
                <a:spcPts val="0"/>
              </a:spcAft>
              <a:buSzPts val="1800"/>
              <a:buChar char="○"/>
            </a:pPr>
            <a:r>
              <a:rPr lang="en-US" sz="1800"/>
              <a:t>Some cards provide you with more info about your non-profit, so you can give a fundraising pitch that is more persuasive</a:t>
            </a:r>
            <a:endParaRPr sz="1800"/>
          </a:p>
          <a:p>
            <a:pPr indent="-228600" lvl="0" marL="228600" rtl="0" algn="l">
              <a:lnSpc>
                <a:spcPct val="100000"/>
              </a:lnSpc>
              <a:spcBef>
                <a:spcPts val="0"/>
              </a:spcBef>
              <a:spcAft>
                <a:spcPts val="0"/>
              </a:spcAft>
              <a:buSzPts val="1800"/>
              <a:buChar char="●"/>
            </a:pPr>
            <a:r>
              <a:rPr lang="en-US" sz="1800"/>
              <a:t>Reward mechanisms</a:t>
            </a:r>
            <a:endParaRPr sz="1800"/>
          </a:p>
          <a:p>
            <a:pPr indent="-228600" lvl="1" marL="685800" rtl="0" algn="l">
              <a:lnSpc>
                <a:spcPct val="100000"/>
              </a:lnSpc>
              <a:spcBef>
                <a:spcPts val="0"/>
              </a:spcBef>
              <a:spcAft>
                <a:spcPts val="0"/>
              </a:spcAft>
              <a:buSzPts val="1800"/>
              <a:buChar char="○"/>
            </a:pPr>
            <a:r>
              <a:rPr lang="en-US" sz="1800"/>
              <a:t>Create item/artifact, ex: bracelet to serve as a reminder about being kind</a:t>
            </a:r>
            <a:endParaRPr sz="1800"/>
          </a:p>
          <a:p>
            <a:pPr indent="-228600" lvl="1" marL="685800" rtl="0" algn="l">
              <a:lnSpc>
                <a:spcPct val="100000"/>
              </a:lnSpc>
              <a:spcBef>
                <a:spcPts val="0"/>
              </a:spcBef>
              <a:spcAft>
                <a:spcPts val="0"/>
              </a:spcAft>
              <a:buSzPts val="1800"/>
              <a:buChar char="○"/>
            </a:pPr>
            <a:r>
              <a:rPr lang="en-US" sz="1800"/>
              <a:t>Reward for giving/being kind</a:t>
            </a:r>
            <a:endParaRPr sz="1800"/>
          </a:p>
          <a:p>
            <a:pPr indent="-228600" lvl="0" marL="228600" rtl="0" algn="l">
              <a:lnSpc>
                <a:spcPct val="100000"/>
              </a:lnSpc>
              <a:spcBef>
                <a:spcPts val="0"/>
              </a:spcBef>
              <a:spcAft>
                <a:spcPts val="0"/>
              </a:spcAft>
              <a:buSzPts val="1800"/>
              <a:buChar char="●"/>
            </a:pPr>
            <a:r>
              <a:rPr lang="en-US" sz="1800"/>
              <a:t>Tell a story/put it in context/roleplaying</a:t>
            </a:r>
            <a:endParaRPr sz="1800"/>
          </a:p>
          <a:p>
            <a:pPr indent="-228600" lvl="1" marL="685800" rtl="0" algn="l">
              <a:lnSpc>
                <a:spcPct val="100000"/>
              </a:lnSpc>
              <a:spcBef>
                <a:spcPts val="0"/>
              </a:spcBef>
              <a:spcAft>
                <a:spcPts val="0"/>
              </a:spcAft>
              <a:buSzPts val="1800"/>
              <a:buChar char="○"/>
            </a:pPr>
            <a:r>
              <a:rPr lang="en-US" sz="1800"/>
              <a:t>Discovery mechanism, every round, you discover more information about the person (or the goal)</a:t>
            </a:r>
            <a:endParaRPr sz="1800"/>
          </a:p>
          <a:p>
            <a:pPr indent="-228600" lvl="1" marL="685800" rtl="0" algn="l">
              <a:lnSpc>
                <a:spcPct val="100000"/>
              </a:lnSpc>
              <a:spcBef>
                <a:spcPts val="0"/>
              </a:spcBef>
              <a:spcAft>
                <a:spcPts val="0"/>
              </a:spcAft>
              <a:buSzPts val="1800"/>
              <a:buChar char="○"/>
            </a:pPr>
            <a:r>
              <a:rPr lang="en-US" sz="1800"/>
              <a:t>Increasing their empathy to help → potentially affect their online donation behavior </a:t>
            </a:r>
            <a:endParaRPr sz="1800"/>
          </a:p>
          <a:p>
            <a:pPr indent="-228600" lvl="0" marL="228600" rtl="0" algn="l">
              <a:lnSpc>
                <a:spcPct val="100000"/>
              </a:lnSpc>
              <a:spcBef>
                <a:spcPts val="0"/>
              </a:spcBef>
              <a:spcAft>
                <a:spcPts val="0"/>
              </a:spcAft>
              <a:buSzPts val="1800"/>
              <a:buChar char="●"/>
            </a:pPr>
            <a:r>
              <a:rPr lang="en-US" sz="1800"/>
              <a:t>Create a campaign in the game</a:t>
            </a:r>
            <a:endParaRPr sz="1800"/>
          </a:p>
          <a:p>
            <a:pPr indent="-228600" lvl="1" marL="685800" rtl="0" algn="l">
              <a:lnSpc>
                <a:spcPct val="100000"/>
              </a:lnSpc>
              <a:spcBef>
                <a:spcPts val="0"/>
              </a:spcBef>
              <a:spcAft>
                <a:spcPts val="0"/>
              </a:spcAft>
              <a:buSzPts val="1800"/>
              <a:buChar char="○"/>
            </a:pPr>
            <a:r>
              <a:rPr lang="en-US" sz="1800"/>
              <a:t>People playing different organizations, competing to raise more money</a:t>
            </a:r>
            <a:endParaRPr sz="1800"/>
          </a:p>
          <a:p>
            <a:pPr indent="-228600" lvl="1" marL="685800" rtl="0" algn="l">
              <a:lnSpc>
                <a:spcPct val="100000"/>
              </a:lnSpc>
              <a:spcBef>
                <a:spcPts val="0"/>
              </a:spcBef>
              <a:spcAft>
                <a:spcPts val="0"/>
              </a:spcAft>
              <a:buSzPts val="1800"/>
              <a:buChar char="○"/>
            </a:pPr>
            <a:r>
              <a:rPr lang="en-US" sz="1800"/>
              <a:t>Some interplay between what one donor can do to the other donor </a:t>
            </a:r>
            <a:endParaRPr sz="1800"/>
          </a:p>
          <a:p>
            <a:pPr indent="0" lvl="0" marL="0" rtl="0" algn="l">
              <a:lnSpc>
                <a:spcPct val="100000"/>
              </a:lnSpc>
              <a:spcBef>
                <a:spcPts val="1000"/>
              </a:spcBef>
              <a:spcAft>
                <a:spcPts val="2100"/>
              </a:spcAft>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Prototype One: Design</a:t>
            </a:r>
            <a:endParaRPr/>
          </a:p>
        </p:txBody>
      </p:sp>
      <p:pic>
        <p:nvPicPr>
          <p:cNvPr id="122" name="Google Shape;122;p17"/>
          <p:cNvPicPr preferRelativeResize="0"/>
          <p:nvPr/>
        </p:nvPicPr>
        <p:blipFill>
          <a:blip r:embed="rId3">
            <a:alphaModFix/>
          </a:blip>
          <a:stretch>
            <a:fillRect/>
          </a:stretch>
        </p:blipFill>
        <p:spPr>
          <a:xfrm>
            <a:off x="2942900" y="1599600"/>
            <a:ext cx="6306179" cy="47296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One: Rules</a:t>
            </a:r>
            <a:endParaRPr/>
          </a:p>
        </p:txBody>
      </p:sp>
      <p:sp>
        <p:nvSpPr>
          <p:cNvPr id="128" name="Google Shape;128;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None/>
            </a:pPr>
            <a:r>
              <a:rPr lang="en-US" sz="1800"/>
              <a:t>Players all start on the starting space, and roll a die to determine how many spaces they move forward.</a:t>
            </a:r>
            <a:endParaRPr sz="1800"/>
          </a:p>
          <a:p>
            <a:pPr indent="0" lvl="0" marL="0" rtl="0" algn="l">
              <a:lnSpc>
                <a:spcPct val="100000"/>
              </a:lnSpc>
              <a:spcBef>
                <a:spcPts val="0"/>
              </a:spcBef>
              <a:spcAft>
                <a:spcPts val="0"/>
              </a:spcAft>
              <a:buClr>
                <a:schemeClr val="dk1"/>
              </a:buClr>
              <a:buSzPts val="1600"/>
              <a:buNone/>
            </a:pPr>
            <a:r>
              <a:rPr lang="en-US" sz="1800"/>
              <a:t>All players start with $10k. </a:t>
            </a:r>
            <a:endParaRPr sz="1800"/>
          </a:p>
          <a:p>
            <a:pPr indent="0" lvl="0" marL="0" rtl="0" algn="l">
              <a:lnSpc>
                <a:spcPct val="100000"/>
              </a:lnSpc>
              <a:spcBef>
                <a:spcPts val="0"/>
              </a:spcBef>
              <a:spcAft>
                <a:spcPts val="0"/>
              </a:spcAft>
              <a:buClr>
                <a:schemeClr val="dk1"/>
              </a:buClr>
              <a:buSzPts val="1600"/>
              <a:buNone/>
            </a:pPr>
            <a:r>
              <a:rPr lang="en-US" sz="1800"/>
              <a:t>Players can land on three types of spots:</a:t>
            </a:r>
            <a:endParaRPr sz="1800"/>
          </a:p>
          <a:p>
            <a:pPr indent="-368300" lvl="0" marL="800100" rtl="0" algn="l">
              <a:lnSpc>
                <a:spcPct val="100000"/>
              </a:lnSpc>
              <a:spcBef>
                <a:spcPts val="0"/>
              </a:spcBef>
              <a:spcAft>
                <a:spcPts val="0"/>
              </a:spcAft>
              <a:buClr>
                <a:schemeClr val="dk1"/>
              </a:buClr>
              <a:buSzPts val="1800"/>
              <a:buFont typeface="Arial"/>
              <a:buAutoNum type="alphaLcParenR"/>
            </a:pPr>
            <a:r>
              <a:rPr lang="en-US" sz="1800"/>
              <a:t>Charities: If the charity has not been landed on by anyone: Each charity will have a starting donation amount. If a player chooses to donate, they will first have to draw a fact card and incorporate it into a pitch/argument that provides reasons of why they want to donate and how it will benefit them. If successful, the player pays the donation amount and is officially a donor of that charity for the rest of the game. The charities’ overall amount increases by the player’s donation. If the charity already has been donated to: The player can still choose to donate; if they do, they follow the previous procedure. The previous donors of the charity will receive a passive amount (breakdown 40%-30%-20%-10%) as a reward. If the player chooses to overtake the previous donor, they must pay a higher donation</a:t>
            </a:r>
            <a:endParaRPr sz="1800"/>
          </a:p>
          <a:p>
            <a:pPr indent="-368300" lvl="0" marL="800100" rtl="0" algn="l">
              <a:lnSpc>
                <a:spcPct val="100000"/>
              </a:lnSpc>
              <a:spcBef>
                <a:spcPts val="0"/>
              </a:spcBef>
              <a:spcAft>
                <a:spcPts val="0"/>
              </a:spcAft>
              <a:buClr>
                <a:schemeClr val="dk1"/>
              </a:buClr>
              <a:buSzPts val="1800"/>
              <a:buFont typeface="Arial"/>
              <a:buAutoNum type="alphaLcParenR"/>
            </a:pPr>
            <a:r>
              <a:rPr lang="en-US" sz="1800"/>
              <a:t>Chance: If the player lands on a chance spot, they must draw a chance card and complete the action it describes</a:t>
            </a:r>
            <a:endParaRPr sz="1800"/>
          </a:p>
          <a:p>
            <a:pPr indent="-368300" lvl="0" marL="800100" rtl="0" algn="l">
              <a:lnSpc>
                <a:spcPct val="100000"/>
              </a:lnSpc>
              <a:spcBef>
                <a:spcPts val="0"/>
              </a:spcBef>
              <a:spcAft>
                <a:spcPts val="0"/>
              </a:spcAft>
              <a:buClr>
                <a:schemeClr val="dk1"/>
              </a:buClr>
              <a:buSzPts val="1800"/>
              <a:buFont typeface="Arial"/>
              <a:buAutoNum type="alphaLcParenR"/>
            </a:pPr>
            <a:r>
              <a:rPr lang="en-US" sz="1800"/>
              <a:t>Free: Nothing happens The game ends after 7 rounds, and the player with the most money wins</a:t>
            </a:r>
            <a:endParaRPr sz="1800"/>
          </a:p>
          <a:p>
            <a:pPr indent="0" lvl="0" marL="457200" rtl="0" algn="l">
              <a:lnSpc>
                <a:spcPct val="90000"/>
              </a:lnSpc>
              <a:spcBef>
                <a:spcPts val="1000"/>
              </a:spcBef>
              <a:spcAft>
                <a:spcPts val="210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One: Materials</a:t>
            </a:r>
            <a:endParaRPr/>
          </a:p>
        </p:txBody>
      </p:sp>
      <p:pic>
        <p:nvPicPr>
          <p:cNvPr descr="图片包含 游戏机, 截图&#10;&#10;描述已自动生成" id="134" name="Google Shape;134;p19"/>
          <p:cNvPicPr preferRelativeResize="0"/>
          <p:nvPr>
            <p:ph idx="1" type="body"/>
          </p:nvPr>
        </p:nvPicPr>
        <p:blipFill rotWithShape="1">
          <a:blip r:embed="rId3">
            <a:alphaModFix/>
          </a:blip>
          <a:srcRect b="0" l="0" r="0" t="0"/>
          <a:stretch/>
        </p:blipFill>
        <p:spPr>
          <a:xfrm>
            <a:off x="377615" y="1726181"/>
            <a:ext cx="3864824" cy="3405637"/>
          </a:xfrm>
          <a:prstGeom prst="rect">
            <a:avLst/>
          </a:prstGeom>
          <a:noFill/>
          <a:ln>
            <a:noFill/>
          </a:ln>
        </p:spPr>
      </p:pic>
      <p:sp>
        <p:nvSpPr>
          <p:cNvPr id="135" name="Google Shape;135;p19"/>
          <p:cNvSpPr txBox="1"/>
          <p:nvPr/>
        </p:nvSpPr>
        <p:spPr>
          <a:xfrm>
            <a:off x="377626" y="5335625"/>
            <a:ext cx="47067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Fact Cards(Scaffolding for giving a pitch)</a:t>
            </a:r>
            <a:endParaRPr sz="1800">
              <a:solidFill>
                <a:schemeClr val="dk1"/>
              </a:solidFill>
              <a:latin typeface="Arial"/>
              <a:ea typeface="Arial"/>
              <a:cs typeface="Arial"/>
              <a:sym typeface="Arial"/>
            </a:endParaRPr>
          </a:p>
        </p:txBody>
      </p:sp>
      <p:pic>
        <p:nvPicPr>
          <p:cNvPr descr="图片包含 游戏机, 截图&#10;&#10;描述已自动生成" id="136" name="Google Shape;136;p19"/>
          <p:cNvPicPr preferRelativeResize="0"/>
          <p:nvPr/>
        </p:nvPicPr>
        <p:blipFill rotWithShape="1">
          <a:blip r:embed="rId4">
            <a:alphaModFix/>
          </a:blip>
          <a:srcRect b="0" l="0" r="0" t="0"/>
          <a:stretch/>
        </p:blipFill>
        <p:spPr>
          <a:xfrm>
            <a:off x="4249345" y="1793306"/>
            <a:ext cx="3845710" cy="3338512"/>
          </a:xfrm>
          <a:prstGeom prst="rect">
            <a:avLst/>
          </a:prstGeom>
          <a:noFill/>
          <a:ln>
            <a:noFill/>
          </a:ln>
        </p:spPr>
      </p:pic>
      <p:sp>
        <p:nvSpPr>
          <p:cNvPr id="137" name="Google Shape;137;p19"/>
          <p:cNvSpPr txBox="1"/>
          <p:nvPr/>
        </p:nvSpPr>
        <p:spPr>
          <a:xfrm>
            <a:off x="5236727" y="5335625"/>
            <a:ext cx="2022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Chance Cards</a:t>
            </a:r>
            <a:endParaRPr sz="1800">
              <a:solidFill>
                <a:schemeClr val="dk1"/>
              </a:solidFill>
              <a:latin typeface="Arial"/>
              <a:ea typeface="Arial"/>
              <a:cs typeface="Arial"/>
              <a:sym typeface="Arial"/>
            </a:endParaRPr>
          </a:p>
        </p:txBody>
      </p:sp>
      <p:sp>
        <p:nvSpPr>
          <p:cNvPr id="138" name="Google Shape;138;p19"/>
          <p:cNvSpPr txBox="1"/>
          <p:nvPr/>
        </p:nvSpPr>
        <p:spPr>
          <a:xfrm>
            <a:off x="8736376" y="5335625"/>
            <a:ext cx="29541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Dice and Game board</a:t>
            </a:r>
            <a:endParaRPr/>
          </a:p>
          <a:p>
            <a:pPr indent="0" lvl="0" marL="0" marR="0" rtl="0" algn="l">
              <a:spcBef>
                <a:spcPts val="0"/>
              </a:spcBef>
              <a:spcAft>
                <a:spcPts val="0"/>
              </a:spcAft>
              <a:buNone/>
            </a:pP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descr="图片包含 游戏机&#10;&#10;描述已自动生成" id="139" name="Google Shape;139;p19"/>
          <p:cNvPicPr preferRelativeResize="0"/>
          <p:nvPr/>
        </p:nvPicPr>
        <p:blipFill rotWithShape="1">
          <a:blip r:embed="rId5">
            <a:alphaModFix/>
          </a:blip>
          <a:srcRect b="0" l="0" r="0" t="0"/>
          <a:stretch/>
        </p:blipFill>
        <p:spPr>
          <a:xfrm>
            <a:off x="8134576" y="2020495"/>
            <a:ext cx="3756012" cy="28170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One: Playtest</a:t>
            </a:r>
            <a:endParaRPr/>
          </a:p>
        </p:txBody>
      </p:sp>
      <p:sp>
        <p:nvSpPr>
          <p:cNvPr id="145" name="Google Shape;145;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000"/>
              <a:buNone/>
            </a:pPr>
            <a:r>
              <a:rPr b="1" lang="en-US" sz="2000"/>
              <a:t>Feedback:</a:t>
            </a:r>
            <a:endParaRPr/>
          </a:p>
          <a:p>
            <a:pPr indent="-228600" lvl="0" marL="685800" rtl="0" algn="l">
              <a:lnSpc>
                <a:spcPct val="90000"/>
              </a:lnSpc>
              <a:spcBef>
                <a:spcPts val="1000"/>
              </a:spcBef>
              <a:spcAft>
                <a:spcPts val="0"/>
              </a:spcAft>
              <a:buClr>
                <a:schemeClr val="dk1"/>
              </a:buClr>
              <a:buSzPts val="2000"/>
              <a:buChar char="●"/>
            </a:pPr>
            <a:r>
              <a:rPr b="1" lang="en-US" sz="2000"/>
              <a:t>People who did not donate money wins. </a:t>
            </a:r>
            <a:r>
              <a:rPr lang="en-US" sz="2000"/>
              <a:t>(Against intention of encouraging donation).</a:t>
            </a:r>
            <a:endParaRPr/>
          </a:p>
          <a:p>
            <a:pPr indent="-228600" lvl="0" marL="685800" rtl="0" algn="l">
              <a:lnSpc>
                <a:spcPct val="90000"/>
              </a:lnSpc>
              <a:spcBef>
                <a:spcPts val="1000"/>
              </a:spcBef>
              <a:spcAft>
                <a:spcPts val="0"/>
              </a:spcAft>
              <a:buClr>
                <a:schemeClr val="dk1"/>
              </a:buClr>
              <a:buSzPts val="2000"/>
              <a:buChar char="●"/>
            </a:pPr>
            <a:r>
              <a:rPr b="1" lang="en-US" sz="2000"/>
              <a:t>There was little interaction between players.</a:t>
            </a:r>
            <a:endParaRPr b="1" sz="2000"/>
          </a:p>
          <a:p>
            <a:pPr indent="-228600" lvl="0" marL="685800" rtl="0" algn="l">
              <a:lnSpc>
                <a:spcPct val="90000"/>
              </a:lnSpc>
              <a:spcBef>
                <a:spcPts val="1000"/>
              </a:spcBef>
              <a:spcAft>
                <a:spcPts val="0"/>
              </a:spcAft>
              <a:buSzPts val="2000"/>
              <a:buChar char="●"/>
            </a:pPr>
            <a:r>
              <a:rPr lang="en-US" sz="2000"/>
              <a:t>When players were asked to give a pitch, they felt pressured and awkward, especially when they don’t have enough information about their own charity.</a:t>
            </a:r>
            <a:endParaRPr sz="2000"/>
          </a:p>
          <a:p>
            <a:pPr indent="-228600" lvl="0" marL="685800" rtl="0" algn="l">
              <a:lnSpc>
                <a:spcPct val="90000"/>
              </a:lnSpc>
              <a:spcBef>
                <a:spcPts val="1000"/>
              </a:spcBef>
              <a:spcAft>
                <a:spcPts val="0"/>
              </a:spcAft>
              <a:buSzPts val="2000"/>
              <a:buChar char="●"/>
            </a:pPr>
            <a:r>
              <a:rPr b="1" lang="en-US" sz="2000"/>
              <a:t>Players want to have the opportunity to choose their own charity.</a:t>
            </a:r>
            <a:endParaRPr b="1" sz="2000"/>
          </a:p>
          <a:p>
            <a:pPr indent="-228600" lvl="0" marL="685800" rtl="0" algn="l">
              <a:lnSpc>
                <a:spcPct val="90000"/>
              </a:lnSpc>
              <a:spcBef>
                <a:spcPts val="1000"/>
              </a:spcBef>
              <a:spcAft>
                <a:spcPts val="0"/>
              </a:spcAft>
              <a:buSzPts val="2000"/>
              <a:buChar char="●"/>
            </a:pPr>
            <a:r>
              <a:rPr lang="en-US" sz="2000"/>
              <a:t>Players suggested adding some random elements to the game</a:t>
            </a:r>
            <a:endParaRPr sz="2000"/>
          </a:p>
          <a:p>
            <a:pPr indent="-101600" lvl="0" marL="685800" rtl="0" algn="l">
              <a:lnSpc>
                <a:spcPct val="90000"/>
              </a:lnSpc>
              <a:spcBef>
                <a:spcPts val="1000"/>
              </a:spcBef>
              <a:spcAft>
                <a:spcPts val="0"/>
              </a:spcAft>
              <a:buClr>
                <a:schemeClr val="dk1"/>
              </a:buClr>
              <a:buSzPts val="2000"/>
              <a:buNone/>
            </a:pPr>
            <a:r>
              <a:t/>
            </a:r>
            <a:endParaRPr sz="2000"/>
          </a:p>
          <a:p>
            <a:pPr indent="-101600" lvl="0" marL="6858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50800" lvl="0" marL="228600" rtl="0" algn="l">
              <a:lnSpc>
                <a:spcPct val="90000"/>
              </a:lnSpc>
              <a:spcBef>
                <a:spcPts val="1000"/>
              </a:spcBef>
              <a:spcAft>
                <a:spcPts val="210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Two: Design</a:t>
            </a:r>
            <a:endParaRPr/>
          </a:p>
        </p:txBody>
      </p:sp>
      <p:sp>
        <p:nvSpPr>
          <p:cNvPr id="151" name="Google Shape;15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1000"/>
              </a:spcBef>
              <a:spcAft>
                <a:spcPts val="0"/>
              </a:spcAft>
              <a:buClr>
                <a:schemeClr val="dk1"/>
              </a:buClr>
              <a:buSzPts val="1800"/>
              <a:buChar char="●"/>
            </a:pPr>
            <a:r>
              <a:rPr b="1" lang="en-US" sz="1800"/>
              <a:t>Feedback 1: </a:t>
            </a:r>
            <a:r>
              <a:rPr b="1" lang="en-US" sz="1800"/>
              <a:t>People who did not donate money wins.</a:t>
            </a:r>
            <a:r>
              <a:rPr lang="en-US" sz="1800"/>
              <a:t> (Against intention of encouraging donation).</a:t>
            </a:r>
            <a:endParaRPr sz="1800"/>
          </a:p>
          <a:p>
            <a:pPr indent="-228600" lvl="1" marL="685800" rtl="0" algn="l">
              <a:lnSpc>
                <a:spcPct val="100000"/>
              </a:lnSpc>
              <a:spcBef>
                <a:spcPts val="1000"/>
              </a:spcBef>
              <a:spcAft>
                <a:spcPts val="0"/>
              </a:spcAft>
              <a:buSzPts val="1800"/>
              <a:buChar char="○"/>
            </a:pPr>
            <a:r>
              <a:rPr lang="en-US" sz="1800"/>
              <a:t>Add chance cards to encourage donation.</a:t>
            </a:r>
            <a:endParaRPr sz="1800"/>
          </a:p>
          <a:p>
            <a:pPr indent="-228600" lvl="1" marL="685800" rtl="0" algn="l">
              <a:lnSpc>
                <a:spcPct val="100000"/>
              </a:lnSpc>
              <a:spcBef>
                <a:spcPts val="1000"/>
              </a:spcBef>
              <a:spcAft>
                <a:spcPts val="0"/>
              </a:spcAft>
              <a:buSzPts val="1800"/>
              <a:buChar char="○"/>
            </a:pPr>
            <a:r>
              <a:rPr lang="en-US" sz="1800"/>
              <a:t>E.g.: Earthquake happened. You need to spend $10,000 to repair your organization. </a:t>
            </a:r>
            <a:endParaRPr sz="1800"/>
          </a:p>
          <a:p>
            <a:pPr indent="-228600" lvl="1" marL="685800" rtl="0" algn="l">
              <a:lnSpc>
                <a:spcPct val="100000"/>
              </a:lnSpc>
              <a:spcBef>
                <a:spcPts val="1000"/>
              </a:spcBef>
              <a:spcAft>
                <a:spcPts val="0"/>
              </a:spcAft>
              <a:buSzPts val="1800"/>
              <a:buChar char="○"/>
            </a:pPr>
            <a:r>
              <a:rPr lang="en-US" sz="1800"/>
              <a:t>Rally other organizations to spend to you or you have to pay it all by yourself.</a:t>
            </a:r>
            <a:endParaRPr sz="1800"/>
          </a:p>
          <a:p>
            <a:pPr indent="-215900" lvl="0" marL="228600" rtl="0" algn="l">
              <a:lnSpc>
                <a:spcPct val="100000"/>
              </a:lnSpc>
              <a:spcBef>
                <a:spcPts val="1000"/>
              </a:spcBef>
              <a:spcAft>
                <a:spcPts val="0"/>
              </a:spcAft>
              <a:buClr>
                <a:schemeClr val="dk1"/>
              </a:buClr>
              <a:buSzPts val="1800"/>
              <a:buChar char="●"/>
            </a:pPr>
            <a:r>
              <a:rPr b="1" lang="en-US" sz="1800"/>
              <a:t>Feedback 2: </a:t>
            </a:r>
            <a:r>
              <a:rPr b="1" lang="en-US" sz="1800"/>
              <a:t>Interactions should be increased. </a:t>
            </a:r>
            <a:endParaRPr b="1" sz="1800"/>
          </a:p>
          <a:p>
            <a:pPr indent="-228600" lvl="1" marL="685800" rtl="0" algn="l">
              <a:lnSpc>
                <a:spcPct val="100000"/>
              </a:lnSpc>
              <a:spcBef>
                <a:spcPts val="1000"/>
              </a:spcBef>
              <a:spcAft>
                <a:spcPts val="0"/>
              </a:spcAft>
              <a:buSzPts val="1800"/>
              <a:buChar char="○"/>
            </a:pPr>
            <a:r>
              <a:rPr lang="en-US" sz="1800"/>
              <a:t>We embedded Jackpot into the Chance cards.</a:t>
            </a:r>
            <a:endParaRPr sz="1800"/>
          </a:p>
          <a:p>
            <a:pPr indent="-228600" lvl="1" marL="685800" rtl="0" algn="l">
              <a:lnSpc>
                <a:spcPct val="100000"/>
              </a:lnSpc>
              <a:spcBef>
                <a:spcPts val="1000"/>
              </a:spcBef>
              <a:spcAft>
                <a:spcPts val="0"/>
              </a:spcAft>
              <a:buSzPts val="1800"/>
              <a:buChar char="○"/>
            </a:pPr>
            <a:r>
              <a:rPr lang="en-US" sz="1800"/>
              <a:t>We contextualize all chance cards into four campaigns(youth education, hunger, animal protection, global warming).</a:t>
            </a:r>
            <a:endParaRPr sz="1800"/>
          </a:p>
          <a:p>
            <a:pPr indent="-215900" lvl="0" marL="228600" rtl="0" algn="l">
              <a:lnSpc>
                <a:spcPct val="100000"/>
              </a:lnSpc>
              <a:spcBef>
                <a:spcPts val="1000"/>
              </a:spcBef>
              <a:spcAft>
                <a:spcPts val="0"/>
              </a:spcAft>
              <a:buSzPts val="1800"/>
              <a:buChar char="●"/>
            </a:pPr>
            <a:r>
              <a:rPr b="1" lang="en-US" sz="1800"/>
              <a:t>Feedback 3: Players want to have the opportunity to choose their own charity. </a:t>
            </a:r>
            <a:endParaRPr b="1" sz="1800"/>
          </a:p>
          <a:p>
            <a:pPr indent="-228600" lvl="1" marL="685800" rtl="0" algn="l">
              <a:lnSpc>
                <a:spcPct val="100000"/>
              </a:lnSpc>
              <a:spcBef>
                <a:spcPts val="1000"/>
              </a:spcBef>
              <a:spcAft>
                <a:spcPts val="2100"/>
              </a:spcAft>
              <a:buSzPts val="1800"/>
              <a:buChar char="○"/>
            </a:pPr>
            <a:r>
              <a:rPr lang="en-US" sz="1800"/>
              <a:t>We allowed the players to choose their own charity to play for. This also should increase the knowledge they have for the specific charity they pick.</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Prototype Two: Rules</a:t>
            </a:r>
            <a:endParaRPr/>
          </a:p>
        </p:txBody>
      </p:sp>
      <p:sp>
        <p:nvSpPr>
          <p:cNvPr id="157" name="Google Shape;15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342900" lvl="0" marL="457200" rtl="0" algn="l">
              <a:lnSpc>
                <a:spcPct val="120000"/>
              </a:lnSpc>
              <a:spcBef>
                <a:spcPts val="0"/>
              </a:spcBef>
              <a:spcAft>
                <a:spcPts val="0"/>
              </a:spcAft>
              <a:buSzPts val="1800"/>
              <a:buChar char="●"/>
            </a:pPr>
            <a:r>
              <a:rPr lang="en-US" sz="1800"/>
              <a:t>Everyone picks a non-profit (World Hunger Charity, Youth Education Charity, Global Warming Charity, Animal Charity) </a:t>
            </a:r>
            <a:endParaRPr sz="1800"/>
          </a:p>
          <a:p>
            <a:pPr indent="-342900" lvl="1" marL="914400" rtl="0" algn="l">
              <a:lnSpc>
                <a:spcPct val="120000"/>
              </a:lnSpc>
              <a:spcBef>
                <a:spcPts val="0"/>
              </a:spcBef>
              <a:spcAft>
                <a:spcPts val="0"/>
              </a:spcAft>
              <a:buSzPts val="1800"/>
              <a:buChar char="○"/>
            </a:pPr>
            <a:r>
              <a:rPr lang="en-US" sz="1800"/>
              <a:t>if people like the same non-profit, do rock paper scissors</a:t>
            </a:r>
            <a:endParaRPr sz="1800"/>
          </a:p>
          <a:p>
            <a:pPr indent="-342900" lvl="0" marL="457200" rtl="0" algn="l">
              <a:lnSpc>
                <a:spcPct val="120000"/>
              </a:lnSpc>
              <a:spcBef>
                <a:spcPts val="0"/>
              </a:spcBef>
              <a:spcAft>
                <a:spcPts val="0"/>
              </a:spcAft>
              <a:buSzPts val="1800"/>
              <a:buChar char="●"/>
            </a:pPr>
            <a:r>
              <a:rPr lang="en-US" sz="1800"/>
              <a:t>Everyone starts with $10,000 funds when the game starts.</a:t>
            </a:r>
            <a:endParaRPr sz="1800"/>
          </a:p>
          <a:p>
            <a:pPr indent="-342900" lvl="0" marL="457200" rtl="0" algn="l">
              <a:lnSpc>
                <a:spcPct val="120000"/>
              </a:lnSpc>
              <a:spcBef>
                <a:spcPts val="0"/>
              </a:spcBef>
              <a:spcAft>
                <a:spcPts val="0"/>
              </a:spcAft>
              <a:buSzPts val="1800"/>
              <a:buChar char="●"/>
            </a:pPr>
            <a:r>
              <a:rPr lang="en-US" sz="1800"/>
              <a:t>At the beginning of each round, people take turns drawing a card from the chance cards deck and follow the instructions.</a:t>
            </a:r>
            <a:endParaRPr sz="1800"/>
          </a:p>
          <a:p>
            <a:pPr indent="-342900" lvl="0" marL="457200" rtl="0" algn="l">
              <a:lnSpc>
                <a:spcPct val="120000"/>
              </a:lnSpc>
              <a:spcBef>
                <a:spcPts val="0"/>
              </a:spcBef>
              <a:spcAft>
                <a:spcPts val="0"/>
              </a:spcAft>
              <a:buSzPts val="1800"/>
              <a:buChar char="●"/>
            </a:pPr>
            <a:r>
              <a:rPr lang="en-US" sz="1800"/>
              <a:t>Players cannot disclose the amount of money they have unless they drop below $2000.</a:t>
            </a:r>
            <a:endParaRPr sz="1800"/>
          </a:p>
          <a:p>
            <a:pPr indent="-342900" lvl="0" marL="457200" rtl="0" algn="l">
              <a:lnSpc>
                <a:spcPct val="120000"/>
              </a:lnSpc>
              <a:spcBef>
                <a:spcPts val="0"/>
              </a:spcBef>
              <a:spcAft>
                <a:spcPts val="0"/>
              </a:spcAft>
              <a:buSzPts val="1800"/>
              <a:buChar char="●"/>
            </a:pPr>
            <a:r>
              <a:rPr lang="en-US" sz="1800"/>
              <a:t>If any player goes bankrupt everyone loses.</a:t>
            </a:r>
            <a:endParaRPr sz="1800"/>
          </a:p>
          <a:p>
            <a:pPr indent="-342900" lvl="0" marL="457200" rtl="0" algn="l">
              <a:lnSpc>
                <a:spcPct val="120000"/>
              </a:lnSpc>
              <a:spcBef>
                <a:spcPts val="0"/>
              </a:spcBef>
              <a:spcAft>
                <a:spcPts val="0"/>
              </a:spcAft>
              <a:buSzPts val="1800"/>
              <a:buChar char="●"/>
            </a:pPr>
            <a:r>
              <a:rPr lang="en-US" sz="1800"/>
              <a:t>You cannot donate to your own foundation, but you can donate to others.</a:t>
            </a:r>
            <a:endParaRPr sz="1800"/>
          </a:p>
          <a:p>
            <a:pPr indent="-342900" lvl="0" marL="457200" rtl="0" algn="l">
              <a:lnSpc>
                <a:spcPct val="120000"/>
              </a:lnSpc>
              <a:spcBef>
                <a:spcPts val="0"/>
              </a:spcBef>
              <a:spcAft>
                <a:spcPts val="0"/>
              </a:spcAft>
              <a:buSzPts val="1800"/>
              <a:buChar char="●"/>
            </a:pPr>
            <a:r>
              <a:rPr lang="en-US" sz="1800"/>
              <a:t>At the beginning of the game, three special cards will be shuffled into the deck. When all three cards are drawn, the game is over.</a:t>
            </a:r>
            <a:endParaRPr sz="1800"/>
          </a:p>
          <a:p>
            <a:pPr indent="-342900" lvl="0" marL="457200" rtl="0" algn="l">
              <a:lnSpc>
                <a:spcPct val="120000"/>
              </a:lnSpc>
              <a:spcBef>
                <a:spcPts val="0"/>
              </a:spcBef>
              <a:spcAft>
                <a:spcPts val="0"/>
              </a:spcAft>
              <a:buSzPts val="1800"/>
              <a:buChar char="●"/>
            </a:pPr>
            <a:r>
              <a:rPr lang="en-US" sz="1800"/>
              <a:t>The player with the most funds in their foundation wins.</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