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layfair Display"/>
      <p:regular r:id="rId24"/>
      <p:bold r:id="rId25"/>
      <p:italic r:id="rId26"/>
      <p:boldItalic r:id="rId27"/>
    </p:embeddedFont>
    <p:embeddedFont>
      <p:font typeface="Work Sans"/>
      <p:regular r:id="rId28"/>
      <p:bold r:id="rId29"/>
      <p:italic r:id="rId30"/>
      <p:boldItalic r:id="rId31"/>
    </p:embeddedFont>
    <p:embeddedFont>
      <p:font typeface="Barlow ExtraBold"/>
      <p:bold r:id="rId32"/>
      <p:boldItalic r:id="rId33"/>
    </p:embeddedFont>
    <p:embeddedFont>
      <p:font typeface="Merriweather Black"/>
      <p:bold r:id="rId34"/>
      <p:boldItalic r:id="rId35"/>
    </p:embeddedFont>
    <p:embeddedFont>
      <p:font typeface="Barlow"/>
      <p:regular r:id="rId36"/>
      <p:bold r:id="rId37"/>
      <p:italic r:id="rId38"/>
      <p:boldItalic r:id="rId39"/>
    </p:embeddedFont>
    <p:embeddedFont>
      <p:font typeface="Barlow Light"/>
      <p:regular r:id="rId40"/>
      <p:bold r:id="rId41"/>
      <p:italic r:id="rId42"/>
      <p:boldItalic r:id="rId43"/>
    </p:embeddedFont>
    <p:embeddedFont>
      <p:font typeface="Work Sans Regular"/>
      <p:bold r:id="rId44"/>
      <p:boldItalic r:id="rId45"/>
    </p:embeddedFont>
    <p:embeddedFont>
      <p:font typeface="Quicksand Light"/>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Light-regular.fntdata"/><Relationship Id="rId20" Type="http://schemas.openxmlformats.org/officeDocument/2006/relationships/slide" Target="slides/slide15.xml"/><Relationship Id="rId42" Type="http://schemas.openxmlformats.org/officeDocument/2006/relationships/font" Target="fonts/BarlowLight-italic.fntdata"/><Relationship Id="rId41" Type="http://schemas.openxmlformats.org/officeDocument/2006/relationships/font" Target="fonts/BarlowLight-bold.fntdata"/><Relationship Id="rId22" Type="http://schemas.openxmlformats.org/officeDocument/2006/relationships/slide" Target="slides/slide17.xml"/><Relationship Id="rId44" Type="http://schemas.openxmlformats.org/officeDocument/2006/relationships/font" Target="fonts/WorkSansRegular-bold.fntdata"/><Relationship Id="rId21" Type="http://schemas.openxmlformats.org/officeDocument/2006/relationships/slide" Target="slides/slide16.xml"/><Relationship Id="rId43" Type="http://schemas.openxmlformats.org/officeDocument/2006/relationships/font" Target="fonts/BarlowLight-boldItalic.fntdata"/><Relationship Id="rId24" Type="http://schemas.openxmlformats.org/officeDocument/2006/relationships/font" Target="fonts/PlayfairDisplay-regular.fntdata"/><Relationship Id="rId46" Type="http://schemas.openxmlformats.org/officeDocument/2006/relationships/font" Target="fonts/QuicksandLight-regular.fntdata"/><Relationship Id="rId23" Type="http://schemas.openxmlformats.org/officeDocument/2006/relationships/slide" Target="slides/slide18.xml"/><Relationship Id="rId45" Type="http://schemas.openxmlformats.org/officeDocument/2006/relationships/font" Target="fonts/WorkSansRegula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47" Type="http://schemas.openxmlformats.org/officeDocument/2006/relationships/font" Target="fonts/QuicksandLight-bold.fntdata"/><Relationship Id="rId28" Type="http://schemas.openxmlformats.org/officeDocument/2006/relationships/font" Target="fonts/WorkSans-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boldItalic.fntdata"/><Relationship Id="rId30" Type="http://schemas.openxmlformats.org/officeDocument/2006/relationships/font" Target="fonts/WorkSans-italic.fntdata"/><Relationship Id="rId11" Type="http://schemas.openxmlformats.org/officeDocument/2006/relationships/slide" Target="slides/slide6.xml"/><Relationship Id="rId33" Type="http://schemas.openxmlformats.org/officeDocument/2006/relationships/font" Target="fonts/BarlowExtraBold-boldItalic.fntdata"/><Relationship Id="rId10" Type="http://schemas.openxmlformats.org/officeDocument/2006/relationships/slide" Target="slides/slide5.xml"/><Relationship Id="rId32" Type="http://schemas.openxmlformats.org/officeDocument/2006/relationships/font" Target="fonts/BarlowExtraBold-bold.fntdata"/><Relationship Id="rId13" Type="http://schemas.openxmlformats.org/officeDocument/2006/relationships/slide" Target="slides/slide8.xml"/><Relationship Id="rId35" Type="http://schemas.openxmlformats.org/officeDocument/2006/relationships/font" Target="fonts/MerriweatherBlack-boldItalic.fntdata"/><Relationship Id="rId12" Type="http://schemas.openxmlformats.org/officeDocument/2006/relationships/slide" Target="slides/slide7.xml"/><Relationship Id="rId34" Type="http://schemas.openxmlformats.org/officeDocument/2006/relationships/font" Target="fonts/MerriweatherBlack-bold.fntdata"/><Relationship Id="rId15" Type="http://schemas.openxmlformats.org/officeDocument/2006/relationships/slide" Target="slides/slide10.xml"/><Relationship Id="rId37" Type="http://schemas.openxmlformats.org/officeDocument/2006/relationships/font" Target="fonts/Barlow-bold.fntdata"/><Relationship Id="rId14" Type="http://schemas.openxmlformats.org/officeDocument/2006/relationships/slide" Target="slides/slide9.xml"/><Relationship Id="rId36" Type="http://schemas.openxmlformats.org/officeDocument/2006/relationships/font" Target="fonts/Barlow-regular.fntdata"/><Relationship Id="rId17" Type="http://schemas.openxmlformats.org/officeDocument/2006/relationships/slide" Target="slides/slide12.xml"/><Relationship Id="rId39" Type="http://schemas.openxmlformats.org/officeDocument/2006/relationships/font" Target="fonts/Barlow-boldItalic.fntdata"/><Relationship Id="rId16" Type="http://schemas.openxmlformats.org/officeDocument/2006/relationships/slide" Target="slides/slide11.xml"/><Relationship Id="rId38" Type="http://schemas.openxmlformats.org/officeDocument/2006/relationships/font" Target="fonts/Barlow-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5d43167c0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5d43167c0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5d43167c0_0_1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5d43167c0_0_1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5d55955e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5d55955e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5c94d588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5c94d588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5c94d588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5c94d588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5c94d588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5c94d588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5c94d5886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5c94d5886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75c94d588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5c94d588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5c94d588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5c94d588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75d55955e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5d55955e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5d43167c0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5d43167c0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Junhui: There are changes in the page number.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5d43167c0_0_1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5d43167c0_0_1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5d2dbafa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5d2dbafa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Feel free to change anything - Sprina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5c94d588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5c94d588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5c94d588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5c94d588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5c94d588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5c94d588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5c94d588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5c94d588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5c94d588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5c94d588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table of contents title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p:cSld name="CUSTOM_7">
    <p:spTree>
      <p:nvGrpSpPr>
        <p:cNvPr id="50" name="Shape 50"/>
        <p:cNvGrpSpPr/>
        <p:nvPr/>
      </p:nvGrpSpPr>
      <p:grpSpPr>
        <a:xfrm>
          <a:off x="0" y="0"/>
          <a:ext cx="0" cy="0"/>
          <a:chOff x="0" y="0"/>
          <a:chExt cx="0" cy="0"/>
        </a:xfrm>
      </p:grpSpPr>
      <p:sp>
        <p:nvSpPr>
          <p:cNvPr id="51" name="Google Shape;51;p13"/>
          <p:cNvSpPr txBox="1"/>
          <p:nvPr>
            <p:ph type="ctrTitle"/>
          </p:nvPr>
        </p:nvSpPr>
        <p:spPr>
          <a:xfrm>
            <a:off x="597417" y="2732367"/>
            <a:ext cx="5167200" cy="17823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6000"/>
              <a:buNone/>
              <a:defRPr sz="5500">
                <a:solidFill>
                  <a:schemeClr val="lt2"/>
                </a:solidFill>
              </a:defRPr>
            </a:lvl1pPr>
            <a:lvl2pPr lvl="1" rtl="0">
              <a:spcBef>
                <a:spcPts val="0"/>
              </a:spcBef>
              <a:spcAft>
                <a:spcPts val="0"/>
              </a:spcAft>
              <a:buClr>
                <a:schemeClr val="lt2"/>
              </a:buClr>
              <a:buSzPts val="5200"/>
              <a:buNone/>
              <a:defRPr sz="5200">
                <a:solidFill>
                  <a:schemeClr val="lt2"/>
                </a:solidFill>
              </a:defRPr>
            </a:lvl2pPr>
            <a:lvl3pPr lvl="2" rtl="0">
              <a:spcBef>
                <a:spcPts val="0"/>
              </a:spcBef>
              <a:spcAft>
                <a:spcPts val="0"/>
              </a:spcAft>
              <a:buClr>
                <a:schemeClr val="lt2"/>
              </a:buClr>
              <a:buSzPts val="5200"/>
              <a:buNone/>
              <a:defRPr sz="5200">
                <a:solidFill>
                  <a:schemeClr val="lt2"/>
                </a:solidFill>
              </a:defRPr>
            </a:lvl3pPr>
            <a:lvl4pPr lvl="3" rtl="0">
              <a:spcBef>
                <a:spcPts val="0"/>
              </a:spcBef>
              <a:spcAft>
                <a:spcPts val="0"/>
              </a:spcAft>
              <a:buClr>
                <a:schemeClr val="lt2"/>
              </a:buClr>
              <a:buSzPts val="5200"/>
              <a:buNone/>
              <a:defRPr sz="5200">
                <a:solidFill>
                  <a:schemeClr val="lt2"/>
                </a:solidFill>
              </a:defRPr>
            </a:lvl4pPr>
            <a:lvl5pPr lvl="4" rtl="0">
              <a:spcBef>
                <a:spcPts val="0"/>
              </a:spcBef>
              <a:spcAft>
                <a:spcPts val="0"/>
              </a:spcAft>
              <a:buClr>
                <a:schemeClr val="lt2"/>
              </a:buClr>
              <a:buSzPts val="5200"/>
              <a:buNone/>
              <a:defRPr sz="5200">
                <a:solidFill>
                  <a:schemeClr val="lt2"/>
                </a:solidFill>
              </a:defRPr>
            </a:lvl5pPr>
            <a:lvl6pPr lvl="5" rtl="0">
              <a:spcBef>
                <a:spcPts val="0"/>
              </a:spcBef>
              <a:spcAft>
                <a:spcPts val="0"/>
              </a:spcAft>
              <a:buClr>
                <a:schemeClr val="lt2"/>
              </a:buClr>
              <a:buSzPts val="5200"/>
              <a:buNone/>
              <a:defRPr sz="5200">
                <a:solidFill>
                  <a:schemeClr val="lt2"/>
                </a:solidFill>
              </a:defRPr>
            </a:lvl6pPr>
            <a:lvl7pPr lvl="6" rtl="0">
              <a:spcBef>
                <a:spcPts val="0"/>
              </a:spcBef>
              <a:spcAft>
                <a:spcPts val="0"/>
              </a:spcAft>
              <a:buClr>
                <a:schemeClr val="lt2"/>
              </a:buClr>
              <a:buSzPts val="5200"/>
              <a:buNone/>
              <a:defRPr sz="5200">
                <a:solidFill>
                  <a:schemeClr val="lt2"/>
                </a:solidFill>
              </a:defRPr>
            </a:lvl7pPr>
            <a:lvl8pPr lvl="7" rtl="0">
              <a:spcBef>
                <a:spcPts val="0"/>
              </a:spcBef>
              <a:spcAft>
                <a:spcPts val="0"/>
              </a:spcAft>
              <a:buClr>
                <a:schemeClr val="lt2"/>
              </a:buClr>
              <a:buSzPts val="5200"/>
              <a:buNone/>
              <a:defRPr sz="5200">
                <a:solidFill>
                  <a:schemeClr val="lt2"/>
                </a:solidFill>
              </a:defRPr>
            </a:lvl8pPr>
            <a:lvl9pPr lvl="8" rtl="0">
              <a:spcBef>
                <a:spcPts val="0"/>
              </a:spcBef>
              <a:spcAft>
                <a:spcPts val="0"/>
              </a:spcAft>
              <a:buClr>
                <a:schemeClr val="lt2"/>
              </a:buClr>
              <a:buSzPts val="5200"/>
              <a:buNone/>
              <a:defRPr sz="5200">
                <a:solidFill>
                  <a:schemeClr val="lt2"/>
                </a:solidFill>
              </a:defRPr>
            </a:lvl9pPr>
          </a:lstStyle>
          <a:p/>
        </p:txBody>
      </p:sp>
      <p:sp>
        <p:nvSpPr>
          <p:cNvPr id="52" name="Google Shape;52;p13"/>
          <p:cNvSpPr txBox="1"/>
          <p:nvPr>
            <p:ph idx="1" type="subTitle"/>
          </p:nvPr>
        </p:nvSpPr>
        <p:spPr>
          <a:xfrm>
            <a:off x="604284" y="4018467"/>
            <a:ext cx="41214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2"/>
              </a:buClr>
              <a:buSzPts val="1800"/>
              <a:buNone/>
              <a:defRPr>
                <a:solidFill>
                  <a:schemeClr val="lt2"/>
                </a:solidFill>
              </a:defRPr>
            </a:lvl1pPr>
            <a:lvl2pPr lvl="1" rtl="0" algn="r">
              <a:lnSpc>
                <a:spcPct val="100000"/>
              </a:lnSpc>
              <a:spcBef>
                <a:spcPts val="0"/>
              </a:spcBef>
              <a:spcAft>
                <a:spcPts val="0"/>
              </a:spcAft>
              <a:buClr>
                <a:schemeClr val="lt2"/>
              </a:buClr>
              <a:buSzPts val="2800"/>
              <a:buNone/>
              <a:defRPr sz="2800">
                <a:solidFill>
                  <a:schemeClr val="lt2"/>
                </a:solidFill>
              </a:defRPr>
            </a:lvl2pPr>
            <a:lvl3pPr lvl="2" rtl="0" algn="r">
              <a:lnSpc>
                <a:spcPct val="100000"/>
              </a:lnSpc>
              <a:spcBef>
                <a:spcPts val="0"/>
              </a:spcBef>
              <a:spcAft>
                <a:spcPts val="0"/>
              </a:spcAft>
              <a:buClr>
                <a:schemeClr val="lt2"/>
              </a:buClr>
              <a:buSzPts val="2800"/>
              <a:buNone/>
              <a:defRPr sz="2800">
                <a:solidFill>
                  <a:schemeClr val="lt2"/>
                </a:solidFill>
              </a:defRPr>
            </a:lvl3pPr>
            <a:lvl4pPr lvl="3" rtl="0" algn="r">
              <a:lnSpc>
                <a:spcPct val="100000"/>
              </a:lnSpc>
              <a:spcBef>
                <a:spcPts val="0"/>
              </a:spcBef>
              <a:spcAft>
                <a:spcPts val="0"/>
              </a:spcAft>
              <a:buClr>
                <a:schemeClr val="lt2"/>
              </a:buClr>
              <a:buSzPts val="2800"/>
              <a:buNone/>
              <a:defRPr sz="2800">
                <a:solidFill>
                  <a:schemeClr val="lt2"/>
                </a:solidFill>
              </a:defRPr>
            </a:lvl4pPr>
            <a:lvl5pPr lvl="4" rtl="0" algn="r">
              <a:lnSpc>
                <a:spcPct val="100000"/>
              </a:lnSpc>
              <a:spcBef>
                <a:spcPts val="0"/>
              </a:spcBef>
              <a:spcAft>
                <a:spcPts val="0"/>
              </a:spcAft>
              <a:buClr>
                <a:schemeClr val="lt2"/>
              </a:buClr>
              <a:buSzPts val="2800"/>
              <a:buNone/>
              <a:defRPr sz="2800">
                <a:solidFill>
                  <a:schemeClr val="lt2"/>
                </a:solidFill>
              </a:defRPr>
            </a:lvl5pPr>
            <a:lvl6pPr lvl="5" rtl="0" algn="r">
              <a:lnSpc>
                <a:spcPct val="100000"/>
              </a:lnSpc>
              <a:spcBef>
                <a:spcPts val="0"/>
              </a:spcBef>
              <a:spcAft>
                <a:spcPts val="0"/>
              </a:spcAft>
              <a:buClr>
                <a:schemeClr val="lt2"/>
              </a:buClr>
              <a:buSzPts val="2800"/>
              <a:buNone/>
              <a:defRPr sz="2800">
                <a:solidFill>
                  <a:schemeClr val="lt2"/>
                </a:solidFill>
              </a:defRPr>
            </a:lvl6pPr>
            <a:lvl7pPr lvl="6" rtl="0" algn="r">
              <a:lnSpc>
                <a:spcPct val="100000"/>
              </a:lnSpc>
              <a:spcBef>
                <a:spcPts val="0"/>
              </a:spcBef>
              <a:spcAft>
                <a:spcPts val="0"/>
              </a:spcAft>
              <a:buClr>
                <a:schemeClr val="lt2"/>
              </a:buClr>
              <a:buSzPts val="2800"/>
              <a:buNone/>
              <a:defRPr sz="2800">
                <a:solidFill>
                  <a:schemeClr val="lt2"/>
                </a:solidFill>
              </a:defRPr>
            </a:lvl7pPr>
            <a:lvl8pPr lvl="7" rtl="0" algn="r">
              <a:lnSpc>
                <a:spcPct val="100000"/>
              </a:lnSpc>
              <a:spcBef>
                <a:spcPts val="0"/>
              </a:spcBef>
              <a:spcAft>
                <a:spcPts val="0"/>
              </a:spcAft>
              <a:buClr>
                <a:schemeClr val="lt2"/>
              </a:buClr>
              <a:buSzPts val="2800"/>
              <a:buNone/>
              <a:defRPr sz="2800">
                <a:solidFill>
                  <a:schemeClr val="lt2"/>
                </a:solidFill>
              </a:defRPr>
            </a:lvl8pPr>
            <a:lvl9pPr lvl="8" rtl="0" algn="r">
              <a:lnSpc>
                <a:spcPct val="100000"/>
              </a:lnSpc>
              <a:spcBef>
                <a:spcPts val="0"/>
              </a:spcBef>
              <a:spcAft>
                <a:spcPts val="0"/>
              </a:spcAft>
              <a:buClr>
                <a:schemeClr val="lt2"/>
              </a:buClr>
              <a:buSzPts val="2800"/>
              <a:buNone/>
              <a:defRPr sz="2800">
                <a:solidFill>
                  <a:schemeClr val="lt2"/>
                </a:solidFill>
              </a:defRPr>
            </a:lvl9pPr>
          </a:lstStyle>
          <a:p/>
        </p:txBody>
      </p:sp>
      <p:sp>
        <p:nvSpPr>
          <p:cNvPr id="53" name="Google Shape;53;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_12">
    <p:spTree>
      <p:nvGrpSpPr>
        <p:cNvPr id="54" name="Shape 54"/>
        <p:cNvGrpSpPr/>
        <p:nvPr/>
      </p:nvGrpSpPr>
      <p:grpSpPr>
        <a:xfrm>
          <a:off x="0" y="0"/>
          <a:ext cx="0" cy="0"/>
          <a:chOff x="0" y="0"/>
          <a:chExt cx="0" cy="0"/>
        </a:xfrm>
      </p:grpSpPr>
      <p:sp>
        <p:nvSpPr>
          <p:cNvPr id="55" name="Google Shape;55;p14"/>
          <p:cNvSpPr txBox="1"/>
          <p:nvPr>
            <p:ph type="ctrTitle"/>
          </p:nvPr>
        </p:nvSpPr>
        <p:spPr>
          <a:xfrm>
            <a:off x="1053498" y="173413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Work Sans Regular"/>
              <a:buNone/>
              <a:defRPr b="1" sz="1200">
                <a:solidFill>
                  <a:schemeClr val="accent4"/>
                </a:solidFill>
                <a:latin typeface="Work Sans"/>
                <a:ea typeface="Work Sans"/>
                <a:cs typeface="Work Sans"/>
                <a:sym typeface="Work Sans"/>
              </a:defRPr>
            </a:lvl1pPr>
            <a:lvl2pPr lvl="1"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9pPr>
          </a:lstStyle>
          <a:p/>
        </p:txBody>
      </p:sp>
      <p:sp>
        <p:nvSpPr>
          <p:cNvPr id="56" name="Google Shape;56;p14"/>
          <p:cNvSpPr txBox="1"/>
          <p:nvPr>
            <p:ph idx="1" type="subTitle"/>
          </p:nvPr>
        </p:nvSpPr>
        <p:spPr>
          <a:xfrm>
            <a:off x="1053498" y="215871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57" name="Google Shape;57;p14"/>
          <p:cNvSpPr txBox="1"/>
          <p:nvPr>
            <p:ph hasCustomPrompt="1" idx="2" type="title"/>
          </p:nvPr>
        </p:nvSpPr>
        <p:spPr>
          <a:xfrm>
            <a:off x="1053498" y="1384648"/>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Font typeface="Work Sans Regular"/>
              <a:buNone/>
              <a:defRPr b="0" sz="480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9pPr>
          </a:lstStyle>
          <a:p>
            <a:r>
              <a:t>xx%</a:t>
            </a:r>
          </a:p>
        </p:txBody>
      </p:sp>
      <p:sp>
        <p:nvSpPr>
          <p:cNvPr id="58" name="Google Shape;58;p14"/>
          <p:cNvSpPr txBox="1"/>
          <p:nvPr>
            <p:ph idx="3" type="ctrTitle"/>
          </p:nvPr>
        </p:nvSpPr>
        <p:spPr>
          <a:xfrm>
            <a:off x="2834737" y="173413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Work Sans Regular"/>
              <a:buNone/>
              <a:defRPr b="0" sz="1200">
                <a:solidFill>
                  <a:schemeClr val="accent4"/>
                </a:solidFill>
                <a:latin typeface="Work Sans Regular"/>
                <a:ea typeface="Work Sans Regular"/>
                <a:cs typeface="Work Sans Regular"/>
                <a:sym typeface="Work Sans Regular"/>
              </a:defRPr>
            </a:lvl1pPr>
            <a:lvl2pPr lvl="1"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9pPr>
          </a:lstStyle>
          <a:p/>
        </p:txBody>
      </p:sp>
      <p:sp>
        <p:nvSpPr>
          <p:cNvPr id="59" name="Google Shape;59;p14"/>
          <p:cNvSpPr txBox="1"/>
          <p:nvPr>
            <p:ph idx="4" type="subTitle"/>
          </p:nvPr>
        </p:nvSpPr>
        <p:spPr>
          <a:xfrm>
            <a:off x="2834737" y="2158711"/>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60" name="Google Shape;60;p14"/>
          <p:cNvSpPr txBox="1"/>
          <p:nvPr>
            <p:ph hasCustomPrompt="1" idx="5" type="title"/>
          </p:nvPr>
        </p:nvSpPr>
        <p:spPr>
          <a:xfrm>
            <a:off x="2834737" y="1384648"/>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Font typeface="Work Sans Regular"/>
              <a:buNone/>
              <a:defRPr b="0" sz="480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9pPr>
          </a:lstStyle>
          <a:p>
            <a:r>
              <a:t>xx%</a:t>
            </a:r>
          </a:p>
        </p:txBody>
      </p:sp>
      <p:sp>
        <p:nvSpPr>
          <p:cNvPr id="61" name="Google Shape;61;p14"/>
          <p:cNvSpPr txBox="1"/>
          <p:nvPr>
            <p:ph idx="6" type="ctrTitle"/>
          </p:nvPr>
        </p:nvSpPr>
        <p:spPr>
          <a:xfrm>
            <a:off x="4615975" y="173413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Work Sans Regular"/>
              <a:buNone/>
              <a:defRPr b="0" sz="1200">
                <a:solidFill>
                  <a:schemeClr val="accent4"/>
                </a:solidFill>
                <a:latin typeface="Work Sans Regular"/>
                <a:ea typeface="Work Sans Regular"/>
                <a:cs typeface="Work Sans Regular"/>
                <a:sym typeface="Work Sans Regular"/>
              </a:defRPr>
            </a:lvl1pPr>
            <a:lvl2pPr lvl="1"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9pPr>
          </a:lstStyle>
          <a:p/>
        </p:txBody>
      </p:sp>
      <p:sp>
        <p:nvSpPr>
          <p:cNvPr id="62" name="Google Shape;62;p14"/>
          <p:cNvSpPr txBox="1"/>
          <p:nvPr>
            <p:ph idx="7" type="subTitle"/>
          </p:nvPr>
        </p:nvSpPr>
        <p:spPr>
          <a:xfrm>
            <a:off x="4615975" y="215871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63" name="Google Shape;63;p14"/>
          <p:cNvSpPr txBox="1"/>
          <p:nvPr>
            <p:ph hasCustomPrompt="1" idx="8" type="title"/>
          </p:nvPr>
        </p:nvSpPr>
        <p:spPr>
          <a:xfrm>
            <a:off x="4615975" y="1384648"/>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Font typeface="Work Sans Regular"/>
              <a:buNone/>
              <a:defRPr b="0" sz="480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9pPr>
          </a:lstStyle>
          <a:p>
            <a:r>
              <a:t>xx%</a:t>
            </a:r>
          </a:p>
        </p:txBody>
      </p:sp>
      <p:sp>
        <p:nvSpPr>
          <p:cNvPr id="64" name="Google Shape;64;p14"/>
          <p:cNvSpPr txBox="1"/>
          <p:nvPr>
            <p:ph idx="9" type="ctrTitle"/>
          </p:nvPr>
        </p:nvSpPr>
        <p:spPr>
          <a:xfrm>
            <a:off x="723600" y="340212"/>
            <a:ext cx="76968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600"/>
              <a:buNone/>
              <a:defRPr b="0" sz="3000">
                <a:solidFill>
                  <a:srgbClr val="000000"/>
                </a:solidFill>
                <a:latin typeface="Work Sans Regular"/>
                <a:ea typeface="Work Sans Regular"/>
                <a:cs typeface="Work Sans Regular"/>
                <a:sym typeface="Work Sans Regular"/>
              </a:defRPr>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65" name="Google Shape;65;p14"/>
          <p:cNvSpPr txBox="1"/>
          <p:nvPr>
            <p:ph idx="13" type="ctrTitle"/>
          </p:nvPr>
        </p:nvSpPr>
        <p:spPr>
          <a:xfrm>
            <a:off x="6397214" y="173413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Work Sans Regular"/>
              <a:buNone/>
              <a:defRPr b="0" sz="1200">
                <a:solidFill>
                  <a:schemeClr val="accent4"/>
                </a:solidFill>
                <a:latin typeface="Work Sans Regular"/>
                <a:ea typeface="Work Sans Regular"/>
                <a:cs typeface="Work Sans Regular"/>
                <a:sym typeface="Work Sans Regular"/>
              </a:defRPr>
            </a:lvl1pPr>
            <a:lvl2pPr lvl="1"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200">
                <a:solidFill>
                  <a:srgbClr val="000000"/>
                </a:solidFill>
                <a:latin typeface="Work Sans Regular"/>
                <a:ea typeface="Work Sans Regular"/>
                <a:cs typeface="Work Sans Regular"/>
                <a:sym typeface="Work Sans Regular"/>
              </a:defRPr>
            </a:lvl9pPr>
          </a:lstStyle>
          <a:p/>
        </p:txBody>
      </p:sp>
      <p:sp>
        <p:nvSpPr>
          <p:cNvPr id="66" name="Google Shape;66;p14"/>
          <p:cNvSpPr txBox="1"/>
          <p:nvPr>
            <p:ph idx="14" type="subTitle"/>
          </p:nvPr>
        </p:nvSpPr>
        <p:spPr>
          <a:xfrm>
            <a:off x="6397214" y="215871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67" name="Google Shape;67;p14"/>
          <p:cNvSpPr txBox="1"/>
          <p:nvPr>
            <p:ph hasCustomPrompt="1" idx="15" type="title"/>
          </p:nvPr>
        </p:nvSpPr>
        <p:spPr>
          <a:xfrm>
            <a:off x="6397214" y="1384648"/>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Font typeface="Work Sans Regular"/>
              <a:buNone/>
              <a:defRPr b="0" sz="480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4800">
                <a:solidFill>
                  <a:srgbClr val="000000"/>
                </a:solidFill>
                <a:latin typeface="Work Sans Regular"/>
                <a:ea typeface="Work Sans Regular"/>
                <a:cs typeface="Work Sans Regular"/>
                <a:sym typeface="Work Sans Regular"/>
              </a:defRPr>
            </a:lvl9pPr>
          </a:lstStyle>
          <a:p>
            <a:r>
              <a:t>xx%</a:t>
            </a:r>
          </a:p>
        </p:txBody>
      </p:sp>
      <p:sp>
        <p:nvSpPr>
          <p:cNvPr id="68" name="Google Shape;68;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slide">
  <p:cSld name="TITLE_1">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5"/>
          <p:cNvSpPr/>
          <p:nvPr/>
        </p:nvSpPr>
        <p:spPr>
          <a:xfrm>
            <a:off x="558600" y="796150"/>
            <a:ext cx="8026800" cy="3735000"/>
          </a:xfrm>
          <a:prstGeom prst="rect">
            <a:avLst/>
          </a:prstGeom>
          <a:solidFill>
            <a:srgbClr val="FFFFFF">
              <a:alpha val="43080"/>
            </a:srgbClr>
          </a:solidFill>
          <a:ln cap="flat" cmpd="sng" w="9525">
            <a:solidFill>
              <a:srgbClr val="EFD6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type="ctrTitle"/>
          </p:nvPr>
        </p:nvSpPr>
        <p:spPr>
          <a:xfrm>
            <a:off x="1167450" y="442725"/>
            <a:ext cx="6809100" cy="42582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34343"/>
              </a:buClr>
              <a:buSzPts val="6000"/>
              <a:buNone/>
              <a:defRPr b="1" sz="6000">
                <a:solidFill>
                  <a:srgbClr val="434343"/>
                </a:solidFill>
              </a:defRPr>
            </a:lvl1pPr>
            <a:lvl2pPr lvl="1"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2pPr>
            <a:lvl3pPr lvl="2"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3pPr>
            <a:lvl4pPr lvl="3"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4pPr>
            <a:lvl5pPr lvl="4"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5pPr>
            <a:lvl6pPr lvl="5"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6pPr>
            <a:lvl7pPr lvl="6"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7pPr>
            <a:lvl8pPr lvl="7"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8pPr>
            <a:lvl9pPr lvl="8"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slide 1">
  <p:cSld name="TITLE_2">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6"/>
          <p:cNvSpPr/>
          <p:nvPr/>
        </p:nvSpPr>
        <p:spPr>
          <a:xfrm>
            <a:off x="558600" y="796150"/>
            <a:ext cx="8026800" cy="3735000"/>
          </a:xfrm>
          <a:prstGeom prst="rect">
            <a:avLst/>
          </a:prstGeom>
          <a:solidFill>
            <a:srgbClr val="FFFFFF">
              <a:alpha val="43080"/>
            </a:srgbClr>
          </a:solidFill>
          <a:ln cap="flat" cmpd="sng" w="9525">
            <a:solidFill>
              <a:srgbClr val="EFD6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ph type="ctrTitle"/>
          </p:nvPr>
        </p:nvSpPr>
        <p:spPr>
          <a:xfrm>
            <a:off x="1167450" y="442725"/>
            <a:ext cx="6809100" cy="42582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34343"/>
              </a:buClr>
              <a:buSzPts val="6000"/>
              <a:buNone/>
              <a:defRPr b="1" sz="6000">
                <a:solidFill>
                  <a:srgbClr val="434343"/>
                </a:solidFill>
              </a:defRPr>
            </a:lvl1pPr>
            <a:lvl2pPr lvl="1"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2pPr>
            <a:lvl3pPr lvl="2"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3pPr>
            <a:lvl4pPr lvl="3"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4pPr>
            <a:lvl5pPr lvl="4"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5pPr>
            <a:lvl6pPr lvl="5"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6pPr>
            <a:lvl7pPr lvl="6"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7pPr>
            <a:lvl8pPr lvl="7"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8pPr>
            <a:lvl9pPr lvl="8" rtl="0" algn="ctr">
              <a:spcBef>
                <a:spcPts val="0"/>
              </a:spcBef>
              <a:spcAft>
                <a:spcPts val="0"/>
              </a:spcAft>
              <a:buClr>
                <a:srgbClr val="434343"/>
              </a:buClr>
              <a:buSzPts val="7200"/>
              <a:buFont typeface="Merriweather Black"/>
              <a:buNone/>
              <a:defRPr sz="7200">
                <a:solidFill>
                  <a:srgbClr val="434343"/>
                </a:solidFill>
                <a:latin typeface="Merriweather Black"/>
                <a:ea typeface="Merriweather Black"/>
                <a:cs typeface="Merriweather Black"/>
                <a:sym typeface="Merriweather Black"/>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cSld name="CUSTOM_13">
    <p:spTree>
      <p:nvGrpSpPr>
        <p:cNvPr id="75" name="Shape 75"/>
        <p:cNvGrpSpPr/>
        <p:nvPr/>
      </p:nvGrpSpPr>
      <p:grpSpPr>
        <a:xfrm>
          <a:off x="0" y="0"/>
          <a:ext cx="0" cy="0"/>
          <a:chOff x="0" y="0"/>
          <a:chExt cx="0" cy="0"/>
        </a:xfrm>
      </p:grpSpPr>
      <p:sp>
        <p:nvSpPr>
          <p:cNvPr id="76" name="Google Shape;76;p17"/>
          <p:cNvSpPr txBox="1"/>
          <p:nvPr>
            <p:ph idx="1" type="subTitle"/>
          </p:nvPr>
        </p:nvSpPr>
        <p:spPr>
          <a:xfrm>
            <a:off x="2122200" y="1380957"/>
            <a:ext cx="4899600" cy="2100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i="1" sz="2700">
                <a:solidFill>
                  <a:srgbClr val="434343"/>
                </a:solidFill>
                <a:latin typeface="Playfair Display"/>
                <a:ea typeface="Playfair Display"/>
                <a:cs typeface="Playfair Display"/>
                <a:sym typeface="Playfair Display"/>
              </a:defRPr>
            </a:lvl1pPr>
            <a:lvl2pPr lvl="1" rtl="0">
              <a:spcBef>
                <a:spcPts val="1600"/>
              </a:spcBef>
              <a:spcAft>
                <a:spcPts val="0"/>
              </a:spcAft>
              <a:buNone/>
              <a:defRPr sz="2700">
                <a:solidFill>
                  <a:srgbClr val="434343"/>
                </a:solidFill>
                <a:latin typeface="Playfair Display"/>
                <a:ea typeface="Playfair Display"/>
                <a:cs typeface="Playfair Display"/>
                <a:sym typeface="Playfair Display"/>
              </a:defRPr>
            </a:lvl2pPr>
            <a:lvl3pPr lvl="2" rtl="0">
              <a:spcBef>
                <a:spcPts val="1600"/>
              </a:spcBef>
              <a:spcAft>
                <a:spcPts val="0"/>
              </a:spcAft>
              <a:buNone/>
              <a:defRPr sz="2700">
                <a:solidFill>
                  <a:srgbClr val="434343"/>
                </a:solidFill>
                <a:latin typeface="Playfair Display"/>
                <a:ea typeface="Playfair Display"/>
                <a:cs typeface="Playfair Display"/>
                <a:sym typeface="Playfair Display"/>
              </a:defRPr>
            </a:lvl3pPr>
            <a:lvl4pPr lvl="3" rtl="0">
              <a:spcBef>
                <a:spcPts val="1600"/>
              </a:spcBef>
              <a:spcAft>
                <a:spcPts val="0"/>
              </a:spcAft>
              <a:buNone/>
              <a:defRPr sz="2700">
                <a:solidFill>
                  <a:srgbClr val="434343"/>
                </a:solidFill>
                <a:latin typeface="Playfair Display"/>
                <a:ea typeface="Playfair Display"/>
                <a:cs typeface="Playfair Display"/>
                <a:sym typeface="Playfair Display"/>
              </a:defRPr>
            </a:lvl4pPr>
            <a:lvl5pPr lvl="4" rtl="0">
              <a:spcBef>
                <a:spcPts val="1600"/>
              </a:spcBef>
              <a:spcAft>
                <a:spcPts val="0"/>
              </a:spcAft>
              <a:buNone/>
              <a:defRPr sz="2700">
                <a:solidFill>
                  <a:srgbClr val="434343"/>
                </a:solidFill>
                <a:latin typeface="Playfair Display"/>
                <a:ea typeface="Playfair Display"/>
                <a:cs typeface="Playfair Display"/>
                <a:sym typeface="Playfair Display"/>
              </a:defRPr>
            </a:lvl5pPr>
            <a:lvl6pPr lvl="5" rtl="0">
              <a:spcBef>
                <a:spcPts val="1600"/>
              </a:spcBef>
              <a:spcAft>
                <a:spcPts val="0"/>
              </a:spcAft>
              <a:buNone/>
              <a:defRPr sz="2700">
                <a:solidFill>
                  <a:srgbClr val="434343"/>
                </a:solidFill>
                <a:latin typeface="Playfair Display"/>
                <a:ea typeface="Playfair Display"/>
                <a:cs typeface="Playfair Display"/>
                <a:sym typeface="Playfair Display"/>
              </a:defRPr>
            </a:lvl6pPr>
            <a:lvl7pPr lvl="6" rtl="0">
              <a:spcBef>
                <a:spcPts val="1600"/>
              </a:spcBef>
              <a:spcAft>
                <a:spcPts val="0"/>
              </a:spcAft>
              <a:buNone/>
              <a:defRPr sz="2700">
                <a:solidFill>
                  <a:srgbClr val="434343"/>
                </a:solidFill>
                <a:latin typeface="Playfair Display"/>
                <a:ea typeface="Playfair Display"/>
                <a:cs typeface="Playfair Display"/>
                <a:sym typeface="Playfair Display"/>
              </a:defRPr>
            </a:lvl7pPr>
            <a:lvl8pPr lvl="7" rtl="0">
              <a:spcBef>
                <a:spcPts val="1600"/>
              </a:spcBef>
              <a:spcAft>
                <a:spcPts val="0"/>
              </a:spcAft>
              <a:buNone/>
              <a:defRPr sz="2700">
                <a:solidFill>
                  <a:srgbClr val="434343"/>
                </a:solidFill>
                <a:latin typeface="Playfair Display"/>
                <a:ea typeface="Playfair Display"/>
                <a:cs typeface="Playfair Display"/>
                <a:sym typeface="Playfair Display"/>
              </a:defRPr>
            </a:lvl8pPr>
            <a:lvl9pPr lvl="8" rtl="0">
              <a:spcBef>
                <a:spcPts val="1600"/>
              </a:spcBef>
              <a:spcAft>
                <a:spcPts val="1600"/>
              </a:spcAft>
              <a:buNone/>
              <a:defRPr sz="2700">
                <a:solidFill>
                  <a:srgbClr val="434343"/>
                </a:solidFill>
                <a:latin typeface="Playfair Display"/>
                <a:ea typeface="Playfair Display"/>
                <a:cs typeface="Playfair Display"/>
                <a:sym typeface="Playfair Display"/>
              </a:defRPr>
            </a:lvl9pPr>
          </a:lstStyle>
          <a:p/>
        </p:txBody>
      </p:sp>
      <p:grpSp>
        <p:nvGrpSpPr>
          <p:cNvPr id="77" name="Google Shape;77;p17"/>
          <p:cNvGrpSpPr/>
          <p:nvPr/>
        </p:nvGrpSpPr>
        <p:grpSpPr>
          <a:xfrm>
            <a:off x="647700" y="-33095"/>
            <a:ext cx="7848600" cy="5209675"/>
            <a:chOff x="647700" y="-33095"/>
            <a:chExt cx="7848600" cy="5209675"/>
          </a:xfrm>
        </p:grpSpPr>
        <p:pic>
          <p:nvPicPr>
            <p:cNvPr id="78" name="Google Shape;78;p17"/>
            <p:cNvPicPr preferRelativeResize="0"/>
            <p:nvPr/>
          </p:nvPicPr>
          <p:blipFill rotWithShape="1">
            <a:blip r:embed="rId2">
              <a:alphaModFix/>
            </a:blip>
            <a:srcRect b="2452" l="20630" r="73292" t="2859"/>
            <a:stretch/>
          </p:blipFill>
          <p:spPr>
            <a:xfrm>
              <a:off x="647700" y="-33095"/>
              <a:ext cx="528750" cy="5209675"/>
            </a:xfrm>
            <a:prstGeom prst="rect">
              <a:avLst/>
            </a:prstGeom>
            <a:noFill/>
            <a:ln cap="flat" cmpd="sng" w="9525">
              <a:solidFill>
                <a:srgbClr val="EFD67E"/>
              </a:solidFill>
              <a:prstDash val="solid"/>
              <a:round/>
              <a:headEnd len="sm" w="sm" type="none"/>
              <a:tailEnd len="sm" w="sm" type="none"/>
            </a:ln>
          </p:spPr>
        </p:pic>
        <p:pic>
          <p:nvPicPr>
            <p:cNvPr id="79" name="Google Shape;79;p17"/>
            <p:cNvPicPr preferRelativeResize="0"/>
            <p:nvPr/>
          </p:nvPicPr>
          <p:blipFill rotWithShape="1">
            <a:blip r:embed="rId2">
              <a:alphaModFix/>
            </a:blip>
            <a:srcRect b="2452" l="20630" r="73292" t="2859"/>
            <a:stretch/>
          </p:blipFill>
          <p:spPr>
            <a:xfrm rot="10800000">
              <a:off x="7967550" y="-33095"/>
              <a:ext cx="528750" cy="5209675"/>
            </a:xfrm>
            <a:prstGeom prst="rect">
              <a:avLst/>
            </a:prstGeom>
            <a:noFill/>
            <a:ln cap="flat" cmpd="sng" w="9525">
              <a:solidFill>
                <a:srgbClr val="EFD67E"/>
              </a:solidFill>
              <a:prstDash val="solid"/>
              <a:round/>
              <a:headEnd len="sm" w="sm" type="none"/>
              <a:tailEnd len="sm" w="sm" type="none"/>
            </a:ln>
          </p:spPr>
        </p:pic>
      </p:grpSp>
      <p:sp>
        <p:nvSpPr>
          <p:cNvPr id="80" name="Google Shape;80;p17"/>
          <p:cNvSpPr txBox="1"/>
          <p:nvPr>
            <p:ph idx="2" type="subTitle"/>
          </p:nvPr>
        </p:nvSpPr>
        <p:spPr>
          <a:xfrm>
            <a:off x="2736600" y="3485845"/>
            <a:ext cx="4285200" cy="7644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rgbClr val="666666"/>
                </a:solidFill>
              </a:defRPr>
            </a:lvl1pPr>
            <a:lvl2pPr lvl="1" rtl="0" algn="r">
              <a:spcBef>
                <a:spcPts val="1600"/>
              </a:spcBef>
              <a:spcAft>
                <a:spcPts val="0"/>
              </a:spcAft>
              <a:buNone/>
              <a:defRPr>
                <a:solidFill>
                  <a:srgbClr val="666666"/>
                </a:solidFill>
              </a:defRPr>
            </a:lvl2pPr>
            <a:lvl3pPr lvl="2" rtl="0" algn="r">
              <a:spcBef>
                <a:spcPts val="1600"/>
              </a:spcBef>
              <a:spcAft>
                <a:spcPts val="0"/>
              </a:spcAft>
              <a:buNone/>
              <a:defRPr>
                <a:solidFill>
                  <a:srgbClr val="666666"/>
                </a:solidFill>
              </a:defRPr>
            </a:lvl3pPr>
            <a:lvl4pPr lvl="3" rtl="0" algn="r">
              <a:spcBef>
                <a:spcPts val="1600"/>
              </a:spcBef>
              <a:spcAft>
                <a:spcPts val="0"/>
              </a:spcAft>
              <a:buNone/>
              <a:defRPr>
                <a:solidFill>
                  <a:srgbClr val="666666"/>
                </a:solidFill>
              </a:defRPr>
            </a:lvl4pPr>
            <a:lvl5pPr lvl="4" rtl="0" algn="r">
              <a:spcBef>
                <a:spcPts val="1600"/>
              </a:spcBef>
              <a:spcAft>
                <a:spcPts val="0"/>
              </a:spcAft>
              <a:buNone/>
              <a:defRPr>
                <a:solidFill>
                  <a:srgbClr val="666666"/>
                </a:solidFill>
              </a:defRPr>
            </a:lvl5pPr>
            <a:lvl6pPr lvl="5" rtl="0" algn="r">
              <a:spcBef>
                <a:spcPts val="1600"/>
              </a:spcBef>
              <a:spcAft>
                <a:spcPts val="0"/>
              </a:spcAft>
              <a:buNone/>
              <a:defRPr>
                <a:solidFill>
                  <a:srgbClr val="666666"/>
                </a:solidFill>
              </a:defRPr>
            </a:lvl6pPr>
            <a:lvl7pPr lvl="6" rtl="0" algn="r">
              <a:spcBef>
                <a:spcPts val="1600"/>
              </a:spcBef>
              <a:spcAft>
                <a:spcPts val="0"/>
              </a:spcAft>
              <a:buNone/>
              <a:defRPr>
                <a:solidFill>
                  <a:srgbClr val="666666"/>
                </a:solidFill>
              </a:defRPr>
            </a:lvl7pPr>
            <a:lvl8pPr lvl="7" rtl="0" algn="r">
              <a:spcBef>
                <a:spcPts val="1600"/>
              </a:spcBef>
              <a:spcAft>
                <a:spcPts val="0"/>
              </a:spcAft>
              <a:buNone/>
              <a:defRPr>
                <a:solidFill>
                  <a:srgbClr val="666666"/>
                </a:solidFill>
              </a:defRPr>
            </a:lvl8pPr>
            <a:lvl9pPr lvl="8" rtl="0" algn="r">
              <a:spcBef>
                <a:spcPts val="1600"/>
              </a:spcBef>
              <a:spcAft>
                <a:spcPts val="1600"/>
              </a:spcAft>
              <a:buNone/>
              <a:defRPr>
                <a:solidFill>
                  <a:srgbClr val="666666"/>
                </a:solidFill>
              </a:defRPr>
            </a:lvl9pPr>
          </a:lstStyle>
          <a:p/>
        </p:txBody>
      </p:sp>
    </p:spTree>
  </p:cSld>
  <p:clrMapOvr>
    <a:masterClrMapping/>
  </p:clrMapOvr>
  <p:extLst>
    <p:ext uri="{DCECCB84-F9BA-43D5-87BE-67443E8EF086}">
      <p15:sldGuideLst>
        <p15:guide id="1" orient="horz" pos="2379">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3_1">
    <p:spTree>
      <p:nvGrpSpPr>
        <p:cNvPr id="81" name="Shape 81"/>
        <p:cNvGrpSpPr/>
        <p:nvPr/>
      </p:nvGrpSpPr>
      <p:grpSpPr>
        <a:xfrm>
          <a:off x="0" y="0"/>
          <a:ext cx="0" cy="0"/>
          <a:chOff x="0" y="0"/>
          <a:chExt cx="0" cy="0"/>
        </a:xfrm>
      </p:grpSpPr>
      <p:sp>
        <p:nvSpPr>
          <p:cNvPr id="82" name="Google Shape;82;p18"/>
          <p:cNvSpPr txBox="1"/>
          <p:nvPr>
            <p:ph idx="1" type="subTitle"/>
          </p:nvPr>
        </p:nvSpPr>
        <p:spPr>
          <a:xfrm flipH="1">
            <a:off x="5097072" y="2421600"/>
            <a:ext cx="2631000" cy="1170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1800"/>
              <a:buNone/>
              <a:defRPr>
                <a:solidFill>
                  <a:srgbClr val="000000"/>
                </a:solidFill>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
        <p:nvSpPr>
          <p:cNvPr id="83" name="Google Shape;83;p18"/>
          <p:cNvSpPr txBox="1"/>
          <p:nvPr>
            <p:ph type="ctrTitle"/>
          </p:nvPr>
        </p:nvSpPr>
        <p:spPr>
          <a:xfrm>
            <a:off x="604672" y="341610"/>
            <a:ext cx="2661900" cy="94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Font typeface="Work Sans Regular"/>
              <a:buNone/>
              <a:defRPr b="0">
                <a:solidFill>
                  <a:schemeClr val="dk1"/>
                </a:solidFill>
                <a:latin typeface="Work Sans Regular"/>
                <a:ea typeface="Work Sans Regular"/>
                <a:cs typeface="Work Sans Regular"/>
                <a:sym typeface="Work Sans Regular"/>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84" name="Google Shape;84;p18"/>
          <p:cNvSpPr txBox="1"/>
          <p:nvPr>
            <p:ph idx="2" type="subTitle"/>
          </p:nvPr>
        </p:nvSpPr>
        <p:spPr>
          <a:xfrm flipH="1">
            <a:off x="5097075" y="1634250"/>
            <a:ext cx="2631000" cy="7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800"/>
              <a:buFont typeface="Work Sans Regular"/>
              <a:buNone/>
              <a:defRPr b="1" sz="1600">
                <a:solidFill>
                  <a:schemeClr val="accent4"/>
                </a:solidFill>
                <a:latin typeface="Work Sans"/>
                <a:ea typeface="Work Sans"/>
                <a:cs typeface="Work Sans"/>
                <a:sym typeface="Work Sans"/>
              </a:defRPr>
            </a:lvl1pPr>
            <a:lvl2pPr lvl="1"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2pPr>
            <a:lvl3pPr lvl="2"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3pPr>
            <a:lvl4pPr lvl="3"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4pPr>
            <a:lvl5pPr lvl="4"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5pPr>
            <a:lvl6pPr lvl="5"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6pPr>
            <a:lvl7pPr lvl="6"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7pPr>
            <a:lvl8pPr lvl="7"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8pPr>
            <a:lvl9pPr lvl="8" rtl="0">
              <a:lnSpc>
                <a:spcPct val="100000"/>
              </a:lnSpc>
              <a:spcBef>
                <a:spcPts val="0"/>
              </a:spcBef>
              <a:spcAft>
                <a:spcPts val="0"/>
              </a:spcAft>
              <a:buClr>
                <a:srgbClr val="000000"/>
              </a:buClr>
              <a:buSzPts val="1800"/>
              <a:buFont typeface="Work Sans Regular"/>
              <a:buNone/>
              <a:defRPr sz="1800">
                <a:solidFill>
                  <a:srgbClr val="000000"/>
                </a:solidFill>
                <a:latin typeface="Work Sans Regular"/>
                <a:ea typeface="Work Sans Regular"/>
                <a:cs typeface="Work Sans Regular"/>
                <a:sym typeface="Work Sans Regul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image">
  <p:cSld name="CUSTOM_14">
    <p:spTree>
      <p:nvGrpSpPr>
        <p:cNvPr id="85" name="Shape 85"/>
        <p:cNvGrpSpPr/>
        <p:nvPr/>
      </p:nvGrpSpPr>
      <p:grpSpPr>
        <a:xfrm>
          <a:off x="0" y="0"/>
          <a:ext cx="0" cy="0"/>
          <a:chOff x="0" y="0"/>
          <a:chExt cx="0" cy="0"/>
        </a:xfrm>
      </p:grpSpPr>
      <p:sp>
        <p:nvSpPr>
          <p:cNvPr id="86" name="Google Shape;86;p19"/>
          <p:cNvSpPr txBox="1"/>
          <p:nvPr>
            <p:ph idx="1" type="subTitle"/>
          </p:nvPr>
        </p:nvSpPr>
        <p:spPr>
          <a:xfrm>
            <a:off x="604675" y="1674350"/>
            <a:ext cx="28848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7" name="Google Shape;87;p19"/>
          <p:cNvSpPr txBox="1"/>
          <p:nvPr>
            <p:ph type="ctrTitle"/>
          </p:nvPr>
        </p:nvSpPr>
        <p:spPr>
          <a:xfrm>
            <a:off x="604672" y="341610"/>
            <a:ext cx="2661900" cy="94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b="0">
                <a:solidFill>
                  <a:schemeClr val="dk1"/>
                </a:solidFill>
                <a:latin typeface="Work Sans Regular"/>
                <a:ea typeface="Work Sans Regular"/>
                <a:cs typeface="Work Sans Regular"/>
                <a:sym typeface="Work Sans Regular"/>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with title">
  <p:cSld name="BLANK_1">
    <p:spTree>
      <p:nvGrpSpPr>
        <p:cNvPr id="88" name="Shape 88"/>
        <p:cNvGrpSpPr/>
        <p:nvPr/>
      </p:nvGrpSpPr>
      <p:grpSpPr>
        <a:xfrm>
          <a:off x="0" y="0"/>
          <a:ext cx="0" cy="0"/>
          <a:chOff x="0" y="0"/>
          <a:chExt cx="0" cy="0"/>
        </a:xfrm>
      </p:grpSpPr>
      <p:sp>
        <p:nvSpPr>
          <p:cNvPr id="89" name="Google Shape;89;p20"/>
          <p:cNvSpPr txBox="1"/>
          <p:nvPr>
            <p:ph type="title"/>
          </p:nvPr>
        </p:nvSpPr>
        <p:spPr>
          <a:xfrm>
            <a:off x="535575" y="3374882"/>
            <a:ext cx="6367200" cy="14196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b="0"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p:cSld name="CUSTOM_20">
    <p:spTree>
      <p:nvGrpSpPr>
        <p:cNvPr id="90" name="Shape 90"/>
        <p:cNvGrpSpPr/>
        <p:nvPr/>
      </p:nvGrpSpPr>
      <p:grpSpPr>
        <a:xfrm>
          <a:off x="0" y="0"/>
          <a:ext cx="0" cy="0"/>
          <a:chOff x="0" y="0"/>
          <a:chExt cx="0" cy="0"/>
        </a:xfrm>
      </p:grpSpPr>
      <p:sp>
        <p:nvSpPr>
          <p:cNvPr id="91" name="Google Shape;91;p21"/>
          <p:cNvSpPr txBox="1"/>
          <p:nvPr>
            <p:ph type="ctrTitle"/>
          </p:nvPr>
        </p:nvSpPr>
        <p:spPr>
          <a:xfrm>
            <a:off x="604672" y="341610"/>
            <a:ext cx="2661900" cy="946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b="0">
                <a:solidFill>
                  <a:schemeClr val="dk1"/>
                </a:solidFill>
                <a:latin typeface="Work Sans Regular"/>
                <a:ea typeface="Work Sans Regular"/>
                <a:cs typeface="Work Sans Regular"/>
                <a:sym typeface="Work Sans Regular"/>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with marble in both sides">
  <p:cSld name="BLANK_1_1_1_1">
    <p:spTree>
      <p:nvGrpSpPr>
        <p:cNvPr id="92" name="Shape 92"/>
        <p:cNvGrpSpPr/>
        <p:nvPr/>
      </p:nvGrpSpPr>
      <p:grpSpPr>
        <a:xfrm>
          <a:off x="0" y="0"/>
          <a:ext cx="0" cy="0"/>
          <a:chOff x="0" y="0"/>
          <a:chExt cx="0" cy="0"/>
        </a:xfrm>
      </p:grpSpPr>
      <p:sp>
        <p:nvSpPr>
          <p:cNvPr id="93" name="Google Shape;93;p22"/>
          <p:cNvSpPr txBox="1"/>
          <p:nvPr/>
        </p:nvSpPr>
        <p:spPr>
          <a:xfrm>
            <a:off x="8251984" y="44451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300">
                <a:solidFill>
                  <a:srgbClr val="FFFFFF"/>
                </a:solidFill>
                <a:latin typeface="Quicksand Light"/>
                <a:ea typeface="Quicksand Light"/>
                <a:cs typeface="Quicksand Light"/>
                <a:sym typeface="Quicksand Light"/>
              </a:rPr>
              <a:t>‹#›</a:t>
            </a:fld>
            <a:endParaRPr sz="1300">
              <a:solidFill>
                <a:srgbClr val="FFFFFF"/>
              </a:solidFill>
              <a:latin typeface="Quicksand Light"/>
              <a:ea typeface="Quicksand Light"/>
              <a:cs typeface="Quicksand Light"/>
              <a:sym typeface="Quicksand Light"/>
            </a:endParaRPr>
          </a:p>
        </p:txBody>
      </p:sp>
      <p:grpSp>
        <p:nvGrpSpPr>
          <p:cNvPr id="94" name="Google Shape;94;p22"/>
          <p:cNvGrpSpPr/>
          <p:nvPr/>
        </p:nvGrpSpPr>
        <p:grpSpPr>
          <a:xfrm>
            <a:off x="647700" y="-33095"/>
            <a:ext cx="7848600" cy="5209675"/>
            <a:chOff x="647700" y="-33095"/>
            <a:chExt cx="7848600" cy="5209675"/>
          </a:xfrm>
        </p:grpSpPr>
        <p:pic>
          <p:nvPicPr>
            <p:cNvPr id="95" name="Google Shape;95;p22"/>
            <p:cNvPicPr preferRelativeResize="0"/>
            <p:nvPr/>
          </p:nvPicPr>
          <p:blipFill rotWithShape="1">
            <a:blip r:embed="rId2">
              <a:alphaModFix/>
            </a:blip>
            <a:srcRect b="2452" l="20630" r="73292" t="2859"/>
            <a:stretch/>
          </p:blipFill>
          <p:spPr>
            <a:xfrm>
              <a:off x="647700" y="-33095"/>
              <a:ext cx="528750" cy="5209675"/>
            </a:xfrm>
            <a:prstGeom prst="rect">
              <a:avLst/>
            </a:prstGeom>
            <a:noFill/>
            <a:ln cap="flat" cmpd="sng" w="9525">
              <a:solidFill>
                <a:srgbClr val="EFD67E"/>
              </a:solidFill>
              <a:prstDash val="solid"/>
              <a:round/>
              <a:headEnd len="sm" w="sm" type="none"/>
              <a:tailEnd len="sm" w="sm" type="none"/>
            </a:ln>
          </p:spPr>
        </p:pic>
        <p:pic>
          <p:nvPicPr>
            <p:cNvPr id="96" name="Google Shape;96;p22"/>
            <p:cNvPicPr preferRelativeResize="0"/>
            <p:nvPr/>
          </p:nvPicPr>
          <p:blipFill rotWithShape="1">
            <a:blip r:embed="rId2">
              <a:alphaModFix/>
            </a:blip>
            <a:srcRect b="2452" l="20630" r="73292" t="2859"/>
            <a:stretch/>
          </p:blipFill>
          <p:spPr>
            <a:xfrm rot="10800000">
              <a:off x="7967550" y="-33095"/>
              <a:ext cx="528750" cy="5209675"/>
            </a:xfrm>
            <a:prstGeom prst="rect">
              <a:avLst/>
            </a:prstGeom>
            <a:noFill/>
            <a:ln cap="flat" cmpd="sng" w="9525">
              <a:solidFill>
                <a:srgbClr val="EFD67E"/>
              </a:solidFill>
              <a:prstDash val="solid"/>
              <a:round/>
              <a:headEnd len="sm" w="sm" type="none"/>
              <a:tailEnd len="sm" w="sm" type="none"/>
            </a:ln>
          </p:spPr>
        </p:pic>
      </p:grpSp>
      <p:sp>
        <p:nvSpPr>
          <p:cNvPr id="97" name="Google Shape;97;p22"/>
          <p:cNvSpPr txBox="1"/>
          <p:nvPr>
            <p:ph hasCustomPrompt="1" type="title"/>
          </p:nvPr>
        </p:nvSpPr>
        <p:spPr>
          <a:xfrm>
            <a:off x="1274850" y="957550"/>
            <a:ext cx="6678600" cy="53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sz="4400"/>
            </a:lvl1pPr>
            <a:lvl2pPr lvl="1" rtl="0" algn="ctr">
              <a:spcBef>
                <a:spcPts val="0"/>
              </a:spcBef>
              <a:spcAft>
                <a:spcPts val="0"/>
              </a:spcAft>
              <a:buClr>
                <a:srgbClr val="F64646"/>
              </a:buClr>
              <a:buSzPts val="12000"/>
              <a:buNone/>
              <a:defRPr sz="12000">
                <a:solidFill>
                  <a:srgbClr val="F64646"/>
                </a:solidFill>
              </a:defRPr>
            </a:lvl2pPr>
            <a:lvl3pPr lvl="2" rtl="0" algn="ctr">
              <a:spcBef>
                <a:spcPts val="0"/>
              </a:spcBef>
              <a:spcAft>
                <a:spcPts val="0"/>
              </a:spcAft>
              <a:buClr>
                <a:srgbClr val="F64646"/>
              </a:buClr>
              <a:buSzPts val="12000"/>
              <a:buNone/>
              <a:defRPr sz="12000">
                <a:solidFill>
                  <a:srgbClr val="F64646"/>
                </a:solidFill>
              </a:defRPr>
            </a:lvl3pPr>
            <a:lvl4pPr lvl="3" rtl="0" algn="ctr">
              <a:spcBef>
                <a:spcPts val="0"/>
              </a:spcBef>
              <a:spcAft>
                <a:spcPts val="0"/>
              </a:spcAft>
              <a:buClr>
                <a:srgbClr val="F64646"/>
              </a:buClr>
              <a:buSzPts val="12000"/>
              <a:buNone/>
              <a:defRPr sz="12000">
                <a:solidFill>
                  <a:srgbClr val="F64646"/>
                </a:solidFill>
              </a:defRPr>
            </a:lvl4pPr>
            <a:lvl5pPr lvl="4" rtl="0" algn="ctr">
              <a:spcBef>
                <a:spcPts val="0"/>
              </a:spcBef>
              <a:spcAft>
                <a:spcPts val="0"/>
              </a:spcAft>
              <a:buClr>
                <a:srgbClr val="F64646"/>
              </a:buClr>
              <a:buSzPts val="12000"/>
              <a:buNone/>
              <a:defRPr sz="12000">
                <a:solidFill>
                  <a:srgbClr val="F64646"/>
                </a:solidFill>
              </a:defRPr>
            </a:lvl5pPr>
            <a:lvl6pPr lvl="5" rtl="0" algn="ctr">
              <a:spcBef>
                <a:spcPts val="0"/>
              </a:spcBef>
              <a:spcAft>
                <a:spcPts val="0"/>
              </a:spcAft>
              <a:buClr>
                <a:srgbClr val="F64646"/>
              </a:buClr>
              <a:buSzPts val="12000"/>
              <a:buNone/>
              <a:defRPr sz="12000">
                <a:solidFill>
                  <a:srgbClr val="F64646"/>
                </a:solidFill>
              </a:defRPr>
            </a:lvl6pPr>
            <a:lvl7pPr lvl="6" rtl="0" algn="ctr">
              <a:spcBef>
                <a:spcPts val="0"/>
              </a:spcBef>
              <a:spcAft>
                <a:spcPts val="0"/>
              </a:spcAft>
              <a:buClr>
                <a:srgbClr val="F64646"/>
              </a:buClr>
              <a:buSzPts val="12000"/>
              <a:buNone/>
              <a:defRPr sz="12000">
                <a:solidFill>
                  <a:srgbClr val="F64646"/>
                </a:solidFill>
              </a:defRPr>
            </a:lvl7pPr>
            <a:lvl8pPr lvl="7" rtl="0" algn="ctr">
              <a:spcBef>
                <a:spcPts val="0"/>
              </a:spcBef>
              <a:spcAft>
                <a:spcPts val="0"/>
              </a:spcAft>
              <a:buClr>
                <a:srgbClr val="F64646"/>
              </a:buClr>
              <a:buSzPts val="12000"/>
              <a:buNone/>
              <a:defRPr sz="12000">
                <a:solidFill>
                  <a:srgbClr val="F64646"/>
                </a:solidFill>
              </a:defRPr>
            </a:lvl8pPr>
            <a:lvl9pPr lvl="8" rtl="0" algn="ctr">
              <a:spcBef>
                <a:spcPts val="0"/>
              </a:spcBef>
              <a:spcAft>
                <a:spcPts val="0"/>
              </a:spcAft>
              <a:buClr>
                <a:srgbClr val="F64646"/>
              </a:buClr>
              <a:buSzPts val="12000"/>
              <a:buNone/>
              <a:defRPr sz="12000">
                <a:solidFill>
                  <a:srgbClr val="F64646"/>
                </a:solidFill>
              </a:defRPr>
            </a:lvl9pPr>
          </a:lstStyle>
          <a:p>
            <a:r>
              <a:t>xx%</a:t>
            </a:r>
          </a:p>
        </p:txBody>
      </p:sp>
      <p:sp>
        <p:nvSpPr>
          <p:cNvPr id="98" name="Google Shape;98;p22"/>
          <p:cNvSpPr txBox="1"/>
          <p:nvPr>
            <p:ph idx="1" type="subTitle"/>
          </p:nvPr>
        </p:nvSpPr>
        <p:spPr>
          <a:xfrm>
            <a:off x="1190400" y="1431406"/>
            <a:ext cx="6763200" cy="393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1600"/>
              </a:spcBef>
              <a:spcAft>
                <a:spcPts val="0"/>
              </a:spcAft>
              <a:buNone/>
              <a:defRPr sz="1800">
                <a:solidFill>
                  <a:srgbClr val="666666"/>
                </a:solidFill>
              </a:defRPr>
            </a:lvl2pPr>
            <a:lvl3pPr lvl="2" rtl="0" algn="ctr">
              <a:spcBef>
                <a:spcPts val="1600"/>
              </a:spcBef>
              <a:spcAft>
                <a:spcPts val="0"/>
              </a:spcAft>
              <a:buNone/>
              <a:defRPr sz="1800">
                <a:solidFill>
                  <a:srgbClr val="666666"/>
                </a:solidFill>
              </a:defRPr>
            </a:lvl3pPr>
            <a:lvl4pPr lvl="3" rtl="0" algn="ctr">
              <a:spcBef>
                <a:spcPts val="1600"/>
              </a:spcBef>
              <a:spcAft>
                <a:spcPts val="0"/>
              </a:spcAft>
              <a:buNone/>
              <a:defRPr sz="1800">
                <a:solidFill>
                  <a:srgbClr val="666666"/>
                </a:solidFill>
              </a:defRPr>
            </a:lvl4pPr>
            <a:lvl5pPr lvl="4" rtl="0" algn="ctr">
              <a:spcBef>
                <a:spcPts val="1600"/>
              </a:spcBef>
              <a:spcAft>
                <a:spcPts val="0"/>
              </a:spcAft>
              <a:buNone/>
              <a:defRPr sz="1800">
                <a:solidFill>
                  <a:srgbClr val="666666"/>
                </a:solidFill>
              </a:defRPr>
            </a:lvl5pPr>
            <a:lvl6pPr lvl="5" rtl="0" algn="ctr">
              <a:spcBef>
                <a:spcPts val="1600"/>
              </a:spcBef>
              <a:spcAft>
                <a:spcPts val="0"/>
              </a:spcAft>
              <a:buNone/>
              <a:defRPr sz="1800">
                <a:solidFill>
                  <a:srgbClr val="666666"/>
                </a:solidFill>
              </a:defRPr>
            </a:lvl6pPr>
            <a:lvl7pPr lvl="6" rtl="0" algn="ctr">
              <a:spcBef>
                <a:spcPts val="1600"/>
              </a:spcBef>
              <a:spcAft>
                <a:spcPts val="0"/>
              </a:spcAft>
              <a:buNone/>
              <a:defRPr sz="1800">
                <a:solidFill>
                  <a:srgbClr val="666666"/>
                </a:solidFill>
              </a:defRPr>
            </a:lvl7pPr>
            <a:lvl8pPr lvl="7" rtl="0" algn="ctr">
              <a:spcBef>
                <a:spcPts val="1600"/>
              </a:spcBef>
              <a:spcAft>
                <a:spcPts val="0"/>
              </a:spcAft>
              <a:buNone/>
              <a:defRPr sz="1800">
                <a:solidFill>
                  <a:srgbClr val="666666"/>
                </a:solidFill>
              </a:defRPr>
            </a:lvl8pPr>
            <a:lvl9pPr lvl="8" rtl="0" algn="ctr">
              <a:spcBef>
                <a:spcPts val="1600"/>
              </a:spcBef>
              <a:spcAft>
                <a:spcPts val="1600"/>
              </a:spcAft>
              <a:buNone/>
              <a:defRPr sz="1800">
                <a:solidFill>
                  <a:srgbClr val="666666"/>
                </a:solidFill>
              </a:defRPr>
            </a:lvl9pPr>
          </a:lstStyle>
          <a:p/>
        </p:txBody>
      </p:sp>
      <p:sp>
        <p:nvSpPr>
          <p:cNvPr id="99" name="Google Shape;99;p22"/>
          <p:cNvSpPr txBox="1"/>
          <p:nvPr>
            <p:ph hasCustomPrompt="1" idx="2" type="title"/>
          </p:nvPr>
        </p:nvSpPr>
        <p:spPr>
          <a:xfrm>
            <a:off x="1274850" y="2138025"/>
            <a:ext cx="6678600" cy="53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sz="4400"/>
            </a:lvl1pPr>
            <a:lvl2pPr lvl="1" rtl="0" algn="ctr">
              <a:spcBef>
                <a:spcPts val="0"/>
              </a:spcBef>
              <a:spcAft>
                <a:spcPts val="0"/>
              </a:spcAft>
              <a:buClr>
                <a:srgbClr val="F64646"/>
              </a:buClr>
              <a:buSzPts val="12000"/>
              <a:buNone/>
              <a:defRPr sz="12000">
                <a:solidFill>
                  <a:srgbClr val="F64646"/>
                </a:solidFill>
              </a:defRPr>
            </a:lvl2pPr>
            <a:lvl3pPr lvl="2" rtl="0" algn="ctr">
              <a:spcBef>
                <a:spcPts val="0"/>
              </a:spcBef>
              <a:spcAft>
                <a:spcPts val="0"/>
              </a:spcAft>
              <a:buClr>
                <a:srgbClr val="F64646"/>
              </a:buClr>
              <a:buSzPts val="12000"/>
              <a:buNone/>
              <a:defRPr sz="12000">
                <a:solidFill>
                  <a:srgbClr val="F64646"/>
                </a:solidFill>
              </a:defRPr>
            </a:lvl3pPr>
            <a:lvl4pPr lvl="3" rtl="0" algn="ctr">
              <a:spcBef>
                <a:spcPts val="0"/>
              </a:spcBef>
              <a:spcAft>
                <a:spcPts val="0"/>
              </a:spcAft>
              <a:buClr>
                <a:srgbClr val="F64646"/>
              </a:buClr>
              <a:buSzPts val="12000"/>
              <a:buNone/>
              <a:defRPr sz="12000">
                <a:solidFill>
                  <a:srgbClr val="F64646"/>
                </a:solidFill>
              </a:defRPr>
            </a:lvl4pPr>
            <a:lvl5pPr lvl="4" rtl="0" algn="ctr">
              <a:spcBef>
                <a:spcPts val="0"/>
              </a:spcBef>
              <a:spcAft>
                <a:spcPts val="0"/>
              </a:spcAft>
              <a:buClr>
                <a:srgbClr val="F64646"/>
              </a:buClr>
              <a:buSzPts val="12000"/>
              <a:buNone/>
              <a:defRPr sz="12000">
                <a:solidFill>
                  <a:srgbClr val="F64646"/>
                </a:solidFill>
              </a:defRPr>
            </a:lvl5pPr>
            <a:lvl6pPr lvl="5" rtl="0" algn="ctr">
              <a:spcBef>
                <a:spcPts val="0"/>
              </a:spcBef>
              <a:spcAft>
                <a:spcPts val="0"/>
              </a:spcAft>
              <a:buClr>
                <a:srgbClr val="F64646"/>
              </a:buClr>
              <a:buSzPts val="12000"/>
              <a:buNone/>
              <a:defRPr sz="12000">
                <a:solidFill>
                  <a:srgbClr val="F64646"/>
                </a:solidFill>
              </a:defRPr>
            </a:lvl6pPr>
            <a:lvl7pPr lvl="6" rtl="0" algn="ctr">
              <a:spcBef>
                <a:spcPts val="0"/>
              </a:spcBef>
              <a:spcAft>
                <a:spcPts val="0"/>
              </a:spcAft>
              <a:buClr>
                <a:srgbClr val="F64646"/>
              </a:buClr>
              <a:buSzPts val="12000"/>
              <a:buNone/>
              <a:defRPr sz="12000">
                <a:solidFill>
                  <a:srgbClr val="F64646"/>
                </a:solidFill>
              </a:defRPr>
            </a:lvl7pPr>
            <a:lvl8pPr lvl="7" rtl="0" algn="ctr">
              <a:spcBef>
                <a:spcPts val="0"/>
              </a:spcBef>
              <a:spcAft>
                <a:spcPts val="0"/>
              </a:spcAft>
              <a:buClr>
                <a:srgbClr val="F64646"/>
              </a:buClr>
              <a:buSzPts val="12000"/>
              <a:buNone/>
              <a:defRPr sz="12000">
                <a:solidFill>
                  <a:srgbClr val="F64646"/>
                </a:solidFill>
              </a:defRPr>
            </a:lvl8pPr>
            <a:lvl9pPr lvl="8" rtl="0" algn="ctr">
              <a:spcBef>
                <a:spcPts val="0"/>
              </a:spcBef>
              <a:spcAft>
                <a:spcPts val="0"/>
              </a:spcAft>
              <a:buClr>
                <a:srgbClr val="F64646"/>
              </a:buClr>
              <a:buSzPts val="12000"/>
              <a:buNone/>
              <a:defRPr sz="12000">
                <a:solidFill>
                  <a:srgbClr val="F64646"/>
                </a:solidFill>
              </a:defRPr>
            </a:lvl9pPr>
          </a:lstStyle>
          <a:p>
            <a:r>
              <a:t>xx%</a:t>
            </a:r>
          </a:p>
        </p:txBody>
      </p:sp>
      <p:sp>
        <p:nvSpPr>
          <p:cNvPr id="100" name="Google Shape;100;p22"/>
          <p:cNvSpPr txBox="1"/>
          <p:nvPr>
            <p:ph idx="3" type="subTitle"/>
          </p:nvPr>
        </p:nvSpPr>
        <p:spPr>
          <a:xfrm>
            <a:off x="1190400" y="2611881"/>
            <a:ext cx="6763200" cy="393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1600"/>
              </a:spcBef>
              <a:spcAft>
                <a:spcPts val="0"/>
              </a:spcAft>
              <a:buNone/>
              <a:defRPr sz="1800">
                <a:solidFill>
                  <a:srgbClr val="666666"/>
                </a:solidFill>
              </a:defRPr>
            </a:lvl2pPr>
            <a:lvl3pPr lvl="2" rtl="0" algn="ctr">
              <a:spcBef>
                <a:spcPts val="1600"/>
              </a:spcBef>
              <a:spcAft>
                <a:spcPts val="0"/>
              </a:spcAft>
              <a:buNone/>
              <a:defRPr sz="1800">
                <a:solidFill>
                  <a:srgbClr val="666666"/>
                </a:solidFill>
              </a:defRPr>
            </a:lvl3pPr>
            <a:lvl4pPr lvl="3" rtl="0" algn="ctr">
              <a:spcBef>
                <a:spcPts val="1600"/>
              </a:spcBef>
              <a:spcAft>
                <a:spcPts val="0"/>
              </a:spcAft>
              <a:buNone/>
              <a:defRPr sz="1800">
                <a:solidFill>
                  <a:srgbClr val="666666"/>
                </a:solidFill>
              </a:defRPr>
            </a:lvl4pPr>
            <a:lvl5pPr lvl="4" rtl="0" algn="ctr">
              <a:spcBef>
                <a:spcPts val="1600"/>
              </a:spcBef>
              <a:spcAft>
                <a:spcPts val="0"/>
              </a:spcAft>
              <a:buNone/>
              <a:defRPr sz="1800">
                <a:solidFill>
                  <a:srgbClr val="666666"/>
                </a:solidFill>
              </a:defRPr>
            </a:lvl5pPr>
            <a:lvl6pPr lvl="5" rtl="0" algn="ctr">
              <a:spcBef>
                <a:spcPts val="1600"/>
              </a:spcBef>
              <a:spcAft>
                <a:spcPts val="0"/>
              </a:spcAft>
              <a:buNone/>
              <a:defRPr sz="1800">
                <a:solidFill>
                  <a:srgbClr val="666666"/>
                </a:solidFill>
              </a:defRPr>
            </a:lvl6pPr>
            <a:lvl7pPr lvl="6" rtl="0" algn="ctr">
              <a:spcBef>
                <a:spcPts val="1600"/>
              </a:spcBef>
              <a:spcAft>
                <a:spcPts val="0"/>
              </a:spcAft>
              <a:buNone/>
              <a:defRPr sz="1800">
                <a:solidFill>
                  <a:srgbClr val="666666"/>
                </a:solidFill>
              </a:defRPr>
            </a:lvl7pPr>
            <a:lvl8pPr lvl="7" rtl="0" algn="ctr">
              <a:spcBef>
                <a:spcPts val="1600"/>
              </a:spcBef>
              <a:spcAft>
                <a:spcPts val="0"/>
              </a:spcAft>
              <a:buNone/>
              <a:defRPr sz="1800">
                <a:solidFill>
                  <a:srgbClr val="666666"/>
                </a:solidFill>
              </a:defRPr>
            </a:lvl8pPr>
            <a:lvl9pPr lvl="8" rtl="0" algn="ctr">
              <a:spcBef>
                <a:spcPts val="1600"/>
              </a:spcBef>
              <a:spcAft>
                <a:spcPts val="1600"/>
              </a:spcAft>
              <a:buNone/>
              <a:defRPr sz="1800">
                <a:solidFill>
                  <a:srgbClr val="666666"/>
                </a:solidFill>
              </a:defRPr>
            </a:lvl9pPr>
          </a:lstStyle>
          <a:p/>
        </p:txBody>
      </p:sp>
      <p:sp>
        <p:nvSpPr>
          <p:cNvPr id="101" name="Google Shape;101;p22"/>
          <p:cNvSpPr txBox="1"/>
          <p:nvPr>
            <p:ph hasCustomPrompt="1" idx="4" type="title"/>
          </p:nvPr>
        </p:nvSpPr>
        <p:spPr>
          <a:xfrm>
            <a:off x="1274850" y="3318500"/>
            <a:ext cx="6678600" cy="53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sz="4400"/>
            </a:lvl1pPr>
            <a:lvl2pPr lvl="1" rtl="0" algn="ctr">
              <a:spcBef>
                <a:spcPts val="0"/>
              </a:spcBef>
              <a:spcAft>
                <a:spcPts val="0"/>
              </a:spcAft>
              <a:buClr>
                <a:srgbClr val="F64646"/>
              </a:buClr>
              <a:buSzPts val="12000"/>
              <a:buNone/>
              <a:defRPr sz="12000">
                <a:solidFill>
                  <a:srgbClr val="F64646"/>
                </a:solidFill>
              </a:defRPr>
            </a:lvl2pPr>
            <a:lvl3pPr lvl="2" rtl="0" algn="ctr">
              <a:spcBef>
                <a:spcPts val="0"/>
              </a:spcBef>
              <a:spcAft>
                <a:spcPts val="0"/>
              </a:spcAft>
              <a:buClr>
                <a:srgbClr val="F64646"/>
              </a:buClr>
              <a:buSzPts val="12000"/>
              <a:buNone/>
              <a:defRPr sz="12000">
                <a:solidFill>
                  <a:srgbClr val="F64646"/>
                </a:solidFill>
              </a:defRPr>
            </a:lvl3pPr>
            <a:lvl4pPr lvl="3" rtl="0" algn="ctr">
              <a:spcBef>
                <a:spcPts val="0"/>
              </a:spcBef>
              <a:spcAft>
                <a:spcPts val="0"/>
              </a:spcAft>
              <a:buClr>
                <a:srgbClr val="F64646"/>
              </a:buClr>
              <a:buSzPts val="12000"/>
              <a:buNone/>
              <a:defRPr sz="12000">
                <a:solidFill>
                  <a:srgbClr val="F64646"/>
                </a:solidFill>
              </a:defRPr>
            </a:lvl4pPr>
            <a:lvl5pPr lvl="4" rtl="0" algn="ctr">
              <a:spcBef>
                <a:spcPts val="0"/>
              </a:spcBef>
              <a:spcAft>
                <a:spcPts val="0"/>
              </a:spcAft>
              <a:buClr>
                <a:srgbClr val="F64646"/>
              </a:buClr>
              <a:buSzPts val="12000"/>
              <a:buNone/>
              <a:defRPr sz="12000">
                <a:solidFill>
                  <a:srgbClr val="F64646"/>
                </a:solidFill>
              </a:defRPr>
            </a:lvl5pPr>
            <a:lvl6pPr lvl="5" rtl="0" algn="ctr">
              <a:spcBef>
                <a:spcPts val="0"/>
              </a:spcBef>
              <a:spcAft>
                <a:spcPts val="0"/>
              </a:spcAft>
              <a:buClr>
                <a:srgbClr val="F64646"/>
              </a:buClr>
              <a:buSzPts val="12000"/>
              <a:buNone/>
              <a:defRPr sz="12000">
                <a:solidFill>
                  <a:srgbClr val="F64646"/>
                </a:solidFill>
              </a:defRPr>
            </a:lvl6pPr>
            <a:lvl7pPr lvl="6" rtl="0" algn="ctr">
              <a:spcBef>
                <a:spcPts val="0"/>
              </a:spcBef>
              <a:spcAft>
                <a:spcPts val="0"/>
              </a:spcAft>
              <a:buClr>
                <a:srgbClr val="F64646"/>
              </a:buClr>
              <a:buSzPts val="12000"/>
              <a:buNone/>
              <a:defRPr sz="12000">
                <a:solidFill>
                  <a:srgbClr val="F64646"/>
                </a:solidFill>
              </a:defRPr>
            </a:lvl7pPr>
            <a:lvl8pPr lvl="7" rtl="0" algn="ctr">
              <a:spcBef>
                <a:spcPts val="0"/>
              </a:spcBef>
              <a:spcAft>
                <a:spcPts val="0"/>
              </a:spcAft>
              <a:buClr>
                <a:srgbClr val="F64646"/>
              </a:buClr>
              <a:buSzPts val="12000"/>
              <a:buNone/>
              <a:defRPr sz="12000">
                <a:solidFill>
                  <a:srgbClr val="F64646"/>
                </a:solidFill>
              </a:defRPr>
            </a:lvl8pPr>
            <a:lvl9pPr lvl="8" rtl="0" algn="ctr">
              <a:spcBef>
                <a:spcPts val="0"/>
              </a:spcBef>
              <a:spcAft>
                <a:spcPts val="0"/>
              </a:spcAft>
              <a:buClr>
                <a:srgbClr val="F64646"/>
              </a:buClr>
              <a:buSzPts val="12000"/>
              <a:buNone/>
              <a:defRPr sz="12000">
                <a:solidFill>
                  <a:srgbClr val="F64646"/>
                </a:solidFill>
              </a:defRPr>
            </a:lvl9pPr>
          </a:lstStyle>
          <a:p>
            <a:r>
              <a:t>xx%</a:t>
            </a:r>
          </a:p>
        </p:txBody>
      </p:sp>
      <p:sp>
        <p:nvSpPr>
          <p:cNvPr id="102" name="Google Shape;102;p22"/>
          <p:cNvSpPr txBox="1"/>
          <p:nvPr>
            <p:ph idx="5" type="subTitle"/>
          </p:nvPr>
        </p:nvSpPr>
        <p:spPr>
          <a:xfrm>
            <a:off x="1190400" y="3792356"/>
            <a:ext cx="6763200" cy="393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vl1pPr>
            <a:lvl2pPr lvl="1" rtl="0" algn="ctr">
              <a:spcBef>
                <a:spcPts val="1600"/>
              </a:spcBef>
              <a:spcAft>
                <a:spcPts val="0"/>
              </a:spcAft>
              <a:buNone/>
              <a:defRPr sz="1800">
                <a:solidFill>
                  <a:srgbClr val="666666"/>
                </a:solidFill>
              </a:defRPr>
            </a:lvl2pPr>
            <a:lvl3pPr lvl="2" rtl="0" algn="ctr">
              <a:spcBef>
                <a:spcPts val="1600"/>
              </a:spcBef>
              <a:spcAft>
                <a:spcPts val="0"/>
              </a:spcAft>
              <a:buNone/>
              <a:defRPr sz="1800">
                <a:solidFill>
                  <a:srgbClr val="666666"/>
                </a:solidFill>
              </a:defRPr>
            </a:lvl3pPr>
            <a:lvl4pPr lvl="3" rtl="0" algn="ctr">
              <a:spcBef>
                <a:spcPts val="1600"/>
              </a:spcBef>
              <a:spcAft>
                <a:spcPts val="0"/>
              </a:spcAft>
              <a:buNone/>
              <a:defRPr sz="1800">
                <a:solidFill>
                  <a:srgbClr val="666666"/>
                </a:solidFill>
              </a:defRPr>
            </a:lvl4pPr>
            <a:lvl5pPr lvl="4" rtl="0" algn="ctr">
              <a:spcBef>
                <a:spcPts val="1600"/>
              </a:spcBef>
              <a:spcAft>
                <a:spcPts val="0"/>
              </a:spcAft>
              <a:buNone/>
              <a:defRPr sz="1800">
                <a:solidFill>
                  <a:srgbClr val="666666"/>
                </a:solidFill>
              </a:defRPr>
            </a:lvl5pPr>
            <a:lvl6pPr lvl="5" rtl="0" algn="ctr">
              <a:spcBef>
                <a:spcPts val="1600"/>
              </a:spcBef>
              <a:spcAft>
                <a:spcPts val="0"/>
              </a:spcAft>
              <a:buNone/>
              <a:defRPr sz="1800">
                <a:solidFill>
                  <a:srgbClr val="666666"/>
                </a:solidFill>
              </a:defRPr>
            </a:lvl6pPr>
            <a:lvl7pPr lvl="6" rtl="0" algn="ctr">
              <a:spcBef>
                <a:spcPts val="1600"/>
              </a:spcBef>
              <a:spcAft>
                <a:spcPts val="0"/>
              </a:spcAft>
              <a:buNone/>
              <a:defRPr sz="1800">
                <a:solidFill>
                  <a:srgbClr val="666666"/>
                </a:solidFill>
              </a:defRPr>
            </a:lvl7pPr>
            <a:lvl8pPr lvl="7" rtl="0" algn="ctr">
              <a:spcBef>
                <a:spcPts val="1600"/>
              </a:spcBef>
              <a:spcAft>
                <a:spcPts val="0"/>
              </a:spcAft>
              <a:buNone/>
              <a:defRPr sz="1800">
                <a:solidFill>
                  <a:srgbClr val="666666"/>
                </a:solidFill>
              </a:defRPr>
            </a:lvl8pPr>
            <a:lvl9pPr lvl="8" rtl="0" algn="ctr">
              <a:spcBef>
                <a:spcPts val="1600"/>
              </a:spcBef>
              <a:spcAft>
                <a:spcPts val="1600"/>
              </a:spcAft>
              <a:buNone/>
              <a:defRPr sz="1800">
                <a:solidFill>
                  <a:srgbClr val="666666"/>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3"/>
          <p:cNvSpPr txBox="1"/>
          <p:nvPr>
            <p:ph type="ctrTitle"/>
          </p:nvPr>
        </p:nvSpPr>
        <p:spPr>
          <a:xfrm>
            <a:off x="593900" y="1123950"/>
            <a:ext cx="7765800" cy="30159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t/>
            </a:r>
            <a:endParaRPr b="0"/>
          </a:p>
          <a:p>
            <a:pPr indent="0" lvl="0" marL="0" rtl="0" algn="l">
              <a:spcBef>
                <a:spcPts val="0"/>
              </a:spcBef>
              <a:spcAft>
                <a:spcPts val="0"/>
              </a:spcAft>
              <a:buNone/>
            </a:pPr>
            <a:r>
              <a:rPr lang="en" sz="1800"/>
              <a:t>         </a:t>
            </a:r>
            <a:endParaRPr b="0" sz="24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Process Book</a:t>
            </a:r>
            <a:r>
              <a:rPr b="0" lang="en" sz="1200">
                <a:solidFill>
                  <a:schemeClr val="dk1"/>
                </a:solidFill>
                <a:latin typeface="Barlow"/>
                <a:ea typeface="Barlow"/>
                <a:cs typeface="Barlow"/>
                <a:sym typeface="Barlow"/>
              </a:rPr>
              <a:t> </a:t>
            </a:r>
            <a:endParaRPr b="0" sz="1200">
              <a:solidFill>
                <a:schemeClr val="dk1"/>
              </a:solidFill>
              <a:latin typeface="Barlow"/>
              <a:ea typeface="Barlow"/>
              <a:cs typeface="Barlow"/>
              <a:sym typeface="Barlow"/>
            </a:endParaRPr>
          </a:p>
          <a:p>
            <a:pPr indent="0" lvl="0" marL="0" rtl="0" algn="l">
              <a:spcBef>
                <a:spcPts val="0"/>
              </a:spcBef>
              <a:spcAft>
                <a:spcPts val="0"/>
              </a:spcAft>
              <a:buNone/>
            </a:pPr>
            <a:r>
              <a:rPr b="0" lang="en" sz="3600">
                <a:solidFill>
                  <a:schemeClr val="dk1"/>
                </a:solidFill>
                <a:latin typeface="Barlow Light"/>
                <a:ea typeface="Barlow Light"/>
                <a:cs typeface="Barlow Light"/>
                <a:sym typeface="Barlow Light"/>
              </a:rPr>
              <a:t>Project 4: CUI for Autonomous Vehicles</a:t>
            </a:r>
            <a:endParaRPr b="0" sz="3600">
              <a:solidFill>
                <a:srgbClr val="000000"/>
              </a:solidFill>
              <a:latin typeface="Barlow Light"/>
              <a:ea typeface="Barlow Light"/>
              <a:cs typeface="Barlow Light"/>
              <a:sym typeface="Barlow Light"/>
            </a:endParaRPr>
          </a:p>
          <a:p>
            <a:pPr indent="0" lvl="0" marL="0" rtl="0" algn="l">
              <a:spcBef>
                <a:spcPts val="0"/>
              </a:spcBef>
              <a:spcAft>
                <a:spcPts val="0"/>
              </a:spcAft>
              <a:buNone/>
            </a:pPr>
            <a:r>
              <a:rPr lang="en"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 </a:t>
            </a:r>
            <a:r>
              <a:rPr b="0" lang="en" sz="1200">
                <a:solidFill>
                  <a:schemeClr val="dk1"/>
                </a:solidFill>
                <a:latin typeface="Barlow"/>
                <a:ea typeface="Barlow"/>
                <a:cs typeface="Barlow"/>
                <a:sym typeface="Barlow"/>
              </a:rPr>
              <a:t>Team 5: Eileen Mao, Junhui Yao, Scarlet Tong, Sprina Wu  </a:t>
            </a:r>
            <a:endParaRPr b="0" sz="1400">
              <a:solidFill>
                <a:srgbClr val="000000"/>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0" lang="en" sz="1000">
                <a:solidFill>
                  <a:srgbClr val="000000"/>
                </a:solidFill>
                <a:latin typeface="Barlow"/>
                <a:ea typeface="Barlow"/>
                <a:cs typeface="Barlow"/>
                <a:sym typeface="Barlow"/>
              </a:rPr>
              <a:t>   IxDo  |  Section A  | Instructors: Karen Kornblum Berntsen, Marysol Ortega Pallanez, Paul Pangaro  |  Fall 2019</a:t>
            </a:r>
            <a:endParaRPr b="0" sz="1000">
              <a:solidFill>
                <a:srgbClr val="000000"/>
              </a:solidFill>
              <a:latin typeface="Barlow"/>
              <a:ea typeface="Barlow"/>
              <a:cs typeface="Barlow"/>
              <a:sym typeface="Barlow"/>
            </a:endParaRPr>
          </a:p>
          <a:p>
            <a:pPr indent="0" lvl="0" marL="0" rtl="0" algn="l">
              <a:spcBef>
                <a:spcPts val="0"/>
              </a:spcBef>
              <a:spcAft>
                <a:spcPts val="0"/>
              </a:spcAft>
              <a:buNone/>
            </a:pPr>
            <a:r>
              <a:t/>
            </a:r>
            <a:endParaRPr/>
          </a:p>
        </p:txBody>
      </p:sp>
      <p:cxnSp>
        <p:nvCxnSpPr>
          <p:cNvPr id="108" name="Google Shape;108;p23"/>
          <p:cNvCxnSpPr/>
          <p:nvPr/>
        </p:nvCxnSpPr>
        <p:spPr>
          <a:xfrm>
            <a:off x="6432000" y="3800275"/>
            <a:ext cx="1322400" cy="0"/>
          </a:xfrm>
          <a:prstGeom prst="straightConnector1">
            <a:avLst/>
          </a:prstGeom>
          <a:noFill/>
          <a:ln cap="flat" cmpd="sng" w="9525">
            <a:solidFill>
              <a:srgbClr val="EFD67E"/>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ph type="ctrTitle"/>
          </p:nvPr>
        </p:nvSpPr>
        <p:spPr>
          <a:xfrm>
            <a:off x="604679" y="341604"/>
            <a:ext cx="6520800" cy="54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Barlow Light"/>
                <a:ea typeface="Barlow Light"/>
                <a:cs typeface="Barlow Light"/>
                <a:sym typeface="Barlow Light"/>
              </a:rPr>
              <a:t>Revised Setting Context &amp; Scope of CUI</a:t>
            </a:r>
            <a:endParaRPr sz="2400">
              <a:latin typeface="Barlow Light"/>
              <a:ea typeface="Barlow Light"/>
              <a:cs typeface="Barlow Light"/>
              <a:sym typeface="Barlow Light"/>
            </a:endParaRPr>
          </a:p>
          <a:p>
            <a:pPr indent="0" lvl="0" marL="0" rtl="0" algn="l">
              <a:spcBef>
                <a:spcPts val="0"/>
              </a:spcBef>
              <a:spcAft>
                <a:spcPts val="0"/>
              </a:spcAft>
              <a:buNone/>
            </a:pPr>
            <a:r>
              <a:t/>
            </a:r>
            <a:endParaRPr>
              <a:latin typeface="Barlow ExtraBold"/>
              <a:ea typeface="Barlow ExtraBold"/>
              <a:cs typeface="Barlow ExtraBold"/>
              <a:sym typeface="Barlow ExtraBold"/>
            </a:endParaRPr>
          </a:p>
        </p:txBody>
      </p:sp>
      <p:sp>
        <p:nvSpPr>
          <p:cNvPr id="196" name="Google Shape;196;p32"/>
          <p:cNvSpPr/>
          <p:nvPr/>
        </p:nvSpPr>
        <p:spPr>
          <a:xfrm rot="5400000">
            <a:off x="2282100" y="2678609"/>
            <a:ext cx="220200" cy="190200"/>
          </a:xfrm>
          <a:prstGeom prst="triangle">
            <a:avLst>
              <a:gd fmla="val 50000" name="adj"/>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a:ea typeface="Barlow"/>
              <a:cs typeface="Barlow"/>
              <a:sym typeface="Barlow"/>
            </a:endParaRPr>
          </a:p>
        </p:txBody>
      </p:sp>
      <p:sp>
        <p:nvSpPr>
          <p:cNvPr id="197" name="Google Shape;197;p32"/>
          <p:cNvSpPr txBox="1"/>
          <p:nvPr/>
        </p:nvSpPr>
        <p:spPr>
          <a:xfrm>
            <a:off x="547576" y="2510050"/>
            <a:ext cx="1349100" cy="2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Onboarding</a:t>
            </a:r>
            <a:endParaRPr b="1">
              <a:latin typeface="Barlow"/>
              <a:ea typeface="Barlow"/>
              <a:cs typeface="Barlow"/>
              <a:sym typeface="Barlow"/>
            </a:endParaRPr>
          </a:p>
        </p:txBody>
      </p:sp>
      <p:sp>
        <p:nvSpPr>
          <p:cNvPr id="198" name="Google Shape;198;p32"/>
          <p:cNvSpPr txBox="1"/>
          <p:nvPr/>
        </p:nvSpPr>
        <p:spPr>
          <a:xfrm>
            <a:off x="547575" y="2759950"/>
            <a:ext cx="1395900" cy="6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Ryde picks up Michael from his house. </a:t>
            </a:r>
            <a:endParaRPr sz="1000">
              <a:latin typeface="Barlow Light"/>
              <a:ea typeface="Barlow Light"/>
              <a:cs typeface="Barlow Light"/>
              <a:sym typeface="Barlow Light"/>
            </a:endParaRPr>
          </a:p>
        </p:txBody>
      </p:sp>
      <p:sp>
        <p:nvSpPr>
          <p:cNvPr id="199" name="Google Shape;199;p32"/>
          <p:cNvSpPr txBox="1"/>
          <p:nvPr/>
        </p:nvSpPr>
        <p:spPr>
          <a:xfrm>
            <a:off x="3015652" y="1299350"/>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Addressing emotion concern</a:t>
            </a:r>
            <a:endParaRPr b="1">
              <a:latin typeface="Barlow"/>
              <a:ea typeface="Barlow"/>
              <a:cs typeface="Barlow"/>
              <a:sym typeface="Barlow"/>
            </a:endParaRPr>
          </a:p>
        </p:txBody>
      </p:sp>
      <p:sp>
        <p:nvSpPr>
          <p:cNvPr id="200" name="Google Shape;200;p32"/>
          <p:cNvSpPr txBox="1"/>
          <p:nvPr/>
        </p:nvSpPr>
        <p:spPr>
          <a:xfrm>
            <a:off x="3017471" y="1568375"/>
            <a:ext cx="26109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Help Michael feel calmer and confident about the date.</a:t>
            </a:r>
            <a:endParaRPr sz="1000">
              <a:latin typeface="Barlow Light"/>
              <a:ea typeface="Barlow Light"/>
              <a:cs typeface="Barlow Light"/>
              <a:sym typeface="Barlow Light"/>
            </a:endParaRPr>
          </a:p>
        </p:txBody>
      </p:sp>
      <p:sp>
        <p:nvSpPr>
          <p:cNvPr id="201" name="Google Shape;201;p32"/>
          <p:cNvSpPr txBox="1"/>
          <p:nvPr/>
        </p:nvSpPr>
        <p:spPr>
          <a:xfrm>
            <a:off x="2973027" y="2092275"/>
            <a:ext cx="20868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Barlow"/>
              <a:ea typeface="Barlow"/>
              <a:cs typeface="Barlow"/>
              <a:sym typeface="Barlow"/>
            </a:endParaRPr>
          </a:p>
        </p:txBody>
      </p:sp>
      <p:sp>
        <p:nvSpPr>
          <p:cNvPr id="202" name="Google Shape;202;p32"/>
          <p:cNvSpPr txBox="1"/>
          <p:nvPr/>
        </p:nvSpPr>
        <p:spPr>
          <a:xfrm>
            <a:off x="3015661" y="2422984"/>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Help Michael pick out and buy a gift for his date.</a:t>
            </a:r>
            <a:endParaRPr sz="1000">
              <a:latin typeface="Barlow Light"/>
              <a:ea typeface="Barlow Light"/>
              <a:cs typeface="Barlow Light"/>
              <a:sym typeface="Barlow Light"/>
            </a:endParaRPr>
          </a:p>
        </p:txBody>
      </p:sp>
      <p:sp>
        <p:nvSpPr>
          <p:cNvPr id="203" name="Google Shape;203;p32"/>
          <p:cNvSpPr txBox="1"/>
          <p:nvPr/>
        </p:nvSpPr>
        <p:spPr>
          <a:xfrm>
            <a:off x="3015657" y="2171650"/>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Getting a Gift</a:t>
            </a:r>
            <a:endParaRPr b="1">
              <a:latin typeface="Barlow"/>
              <a:ea typeface="Barlow"/>
              <a:cs typeface="Barlow"/>
              <a:sym typeface="Barlow"/>
            </a:endParaRPr>
          </a:p>
        </p:txBody>
      </p:sp>
      <p:sp>
        <p:nvSpPr>
          <p:cNvPr id="204" name="Google Shape;204;p32"/>
          <p:cNvSpPr txBox="1"/>
          <p:nvPr/>
        </p:nvSpPr>
        <p:spPr>
          <a:xfrm>
            <a:off x="3023625" y="2937607"/>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Planning Restaurant Plans</a:t>
            </a:r>
            <a:endParaRPr b="1">
              <a:latin typeface="Barlow"/>
              <a:ea typeface="Barlow"/>
              <a:cs typeface="Barlow"/>
              <a:sym typeface="Barlow"/>
            </a:endParaRPr>
          </a:p>
        </p:txBody>
      </p:sp>
      <p:sp>
        <p:nvSpPr>
          <p:cNvPr id="205" name="Google Shape;205;p32"/>
          <p:cNvSpPr txBox="1"/>
          <p:nvPr/>
        </p:nvSpPr>
        <p:spPr>
          <a:xfrm>
            <a:off x="3017477" y="3206632"/>
            <a:ext cx="26109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Assist Michael in picking a restaurant to go after the show. </a:t>
            </a:r>
            <a:endParaRPr sz="1000">
              <a:latin typeface="Barlow Light"/>
              <a:ea typeface="Barlow Light"/>
              <a:cs typeface="Barlow Light"/>
              <a:sym typeface="Barlow Light"/>
            </a:endParaRPr>
          </a:p>
        </p:txBody>
      </p:sp>
      <p:sp>
        <p:nvSpPr>
          <p:cNvPr id="206" name="Google Shape;206;p32"/>
          <p:cNvSpPr txBox="1"/>
          <p:nvPr/>
        </p:nvSpPr>
        <p:spPr>
          <a:xfrm>
            <a:off x="2963497" y="3806732"/>
            <a:ext cx="20868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Barlow"/>
              <a:ea typeface="Barlow"/>
              <a:cs typeface="Barlow"/>
              <a:sym typeface="Barlow"/>
            </a:endParaRPr>
          </a:p>
        </p:txBody>
      </p:sp>
      <p:sp>
        <p:nvSpPr>
          <p:cNvPr id="207" name="Google Shape;207;p32"/>
          <p:cNvSpPr txBox="1"/>
          <p:nvPr/>
        </p:nvSpPr>
        <p:spPr>
          <a:xfrm>
            <a:off x="3017477" y="4061241"/>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Select music to prepare Michael excited and confident for the date.</a:t>
            </a:r>
            <a:endParaRPr sz="1000">
              <a:latin typeface="Barlow Light"/>
              <a:ea typeface="Barlow Light"/>
              <a:cs typeface="Barlow Light"/>
              <a:sym typeface="Barlow Light"/>
            </a:endParaRPr>
          </a:p>
        </p:txBody>
      </p:sp>
      <p:sp>
        <p:nvSpPr>
          <p:cNvPr id="208" name="Google Shape;208;p32"/>
          <p:cNvSpPr txBox="1"/>
          <p:nvPr/>
        </p:nvSpPr>
        <p:spPr>
          <a:xfrm>
            <a:off x="3015647" y="3809907"/>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Cueing Music</a:t>
            </a:r>
            <a:endParaRPr b="1">
              <a:latin typeface="Barlow"/>
              <a:ea typeface="Barlow"/>
              <a:cs typeface="Barlow"/>
              <a:sym typeface="Barlow"/>
            </a:endParaRPr>
          </a:p>
        </p:txBody>
      </p:sp>
      <p:sp>
        <p:nvSpPr>
          <p:cNvPr id="209" name="Google Shape;209;p32"/>
          <p:cNvSpPr/>
          <p:nvPr/>
        </p:nvSpPr>
        <p:spPr>
          <a:xfrm rot="5400000">
            <a:off x="6159100" y="2678609"/>
            <a:ext cx="220200" cy="190200"/>
          </a:xfrm>
          <a:prstGeom prst="triangle">
            <a:avLst>
              <a:gd fmla="val 50000" name="adj"/>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a:ea typeface="Barlow"/>
              <a:cs typeface="Barlow"/>
              <a:sym typeface="Barlow"/>
            </a:endParaRPr>
          </a:p>
        </p:txBody>
      </p:sp>
      <p:sp>
        <p:nvSpPr>
          <p:cNvPr id="210" name="Google Shape;210;p32"/>
          <p:cNvSpPr txBox="1"/>
          <p:nvPr/>
        </p:nvSpPr>
        <p:spPr>
          <a:xfrm>
            <a:off x="6892219" y="2495550"/>
            <a:ext cx="1349100" cy="2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Drop-off</a:t>
            </a:r>
            <a:endParaRPr b="1">
              <a:latin typeface="Barlow"/>
              <a:ea typeface="Barlow"/>
              <a:cs typeface="Barlow"/>
              <a:sym typeface="Barlow"/>
            </a:endParaRPr>
          </a:p>
        </p:txBody>
      </p:sp>
      <p:sp>
        <p:nvSpPr>
          <p:cNvPr id="211" name="Google Shape;211;p32"/>
          <p:cNvSpPr txBox="1"/>
          <p:nvPr/>
        </p:nvSpPr>
        <p:spPr>
          <a:xfrm>
            <a:off x="6892218" y="2745450"/>
            <a:ext cx="1395900" cy="6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Safely drop off Michael at Broadway</a:t>
            </a:r>
            <a:endParaRPr sz="1000">
              <a:latin typeface="Barlow Light"/>
              <a:ea typeface="Barlow Light"/>
              <a:cs typeface="Barlow Light"/>
              <a:sym typeface="Barlow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33"/>
          <p:cNvSpPr txBox="1"/>
          <p:nvPr>
            <p:ph type="title"/>
          </p:nvPr>
        </p:nvSpPr>
        <p:spPr>
          <a:xfrm>
            <a:off x="296000" y="4088732"/>
            <a:ext cx="6367200" cy="1419600"/>
          </a:xfrm>
          <a:prstGeom prst="rect">
            <a:avLst/>
          </a:prstGeom>
          <a:noFill/>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FFFFFF"/>
                </a:solidFill>
                <a:latin typeface="Barlow Light"/>
                <a:ea typeface="Barlow Light"/>
                <a:cs typeface="Barlow Light"/>
                <a:sym typeface="Barlow Light"/>
              </a:rPr>
              <a:t>Revised Passenger Profile</a:t>
            </a:r>
            <a:endParaRPr sz="2400">
              <a:solidFill>
                <a:srgbClr val="FFFFFF"/>
              </a:solidFill>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t/>
            </a:r>
            <a:endParaRPr sz="4400">
              <a:solidFill>
                <a:schemeClr val="lt1"/>
              </a:solidFill>
            </a:endParaRPr>
          </a:p>
        </p:txBody>
      </p:sp>
      <p:sp>
        <p:nvSpPr>
          <p:cNvPr id="217" name="Google Shape;217;p33"/>
          <p:cNvSpPr txBox="1"/>
          <p:nvPr>
            <p:ph idx="4294967295" type="subTitle"/>
          </p:nvPr>
        </p:nvSpPr>
        <p:spPr>
          <a:xfrm flipH="1">
            <a:off x="5950525" y="478450"/>
            <a:ext cx="2631000" cy="75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D5A6BD"/>
                </a:solidFill>
              </a:rPr>
              <a:t>Meet Michael</a:t>
            </a:r>
            <a:endParaRPr sz="2400">
              <a:solidFill>
                <a:srgbClr val="D5A6BD"/>
              </a:solidFill>
            </a:endParaRPr>
          </a:p>
        </p:txBody>
      </p:sp>
      <p:sp>
        <p:nvSpPr>
          <p:cNvPr id="218" name="Google Shape;218;p33"/>
          <p:cNvSpPr txBox="1"/>
          <p:nvPr/>
        </p:nvSpPr>
        <p:spPr>
          <a:xfrm>
            <a:off x="5950525" y="12371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a:ea typeface="Barlow"/>
                <a:cs typeface="Barlow"/>
                <a:sym typeface="Barlow"/>
              </a:rPr>
              <a:t>He is a Healthcare Investment Banking Associate in New York City.  Despite his busy schedule, he loves to enjoy the cultural entertainment NYC have to offer, such as unconventional art galleries, broadway shows, etc. He aims to bring his career success into his relationship life too as he searches for his partner.</a:t>
            </a:r>
            <a:endParaRPr>
              <a:solidFill>
                <a:srgbClr val="FFFFFF"/>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22" name="Shape 222"/>
        <p:cNvGrpSpPr/>
        <p:nvPr/>
      </p:nvGrpSpPr>
      <p:grpSpPr>
        <a:xfrm>
          <a:off x="0" y="0"/>
          <a:ext cx="0" cy="0"/>
          <a:chOff x="0" y="0"/>
          <a:chExt cx="0" cy="0"/>
        </a:xfrm>
      </p:grpSpPr>
      <p:sp>
        <p:nvSpPr>
          <p:cNvPr id="223" name="Google Shape;223;p34"/>
          <p:cNvSpPr txBox="1"/>
          <p:nvPr>
            <p:ph idx="1" type="subTitle"/>
          </p:nvPr>
        </p:nvSpPr>
        <p:spPr>
          <a:xfrm>
            <a:off x="6662450" y="1223713"/>
            <a:ext cx="1992300" cy="320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Barlow"/>
                <a:ea typeface="Barlow"/>
                <a:cs typeface="Barlow"/>
                <a:sym typeface="Barlow"/>
              </a:rPr>
              <a:t>Michael is a 25-year-old banker working on Wall Street. He recently got to know a girl and plans to hang out with her by watching Hamilton. He really likes the girl but has no time for arranging things including gifts and restaurants. In addition, he is really nervous. </a:t>
            </a:r>
            <a:endParaRPr>
              <a:latin typeface="Barlow"/>
              <a:ea typeface="Barlow"/>
              <a:cs typeface="Barlow"/>
              <a:sym typeface="Barlow"/>
            </a:endParaRPr>
          </a:p>
          <a:p>
            <a:pPr indent="0" lvl="0" marL="0" rtl="0" algn="l">
              <a:lnSpc>
                <a:spcPct val="115000"/>
              </a:lnSpc>
              <a:spcBef>
                <a:spcPts val="0"/>
              </a:spcBef>
              <a:spcAft>
                <a:spcPts val="0"/>
              </a:spcAft>
              <a:buNone/>
            </a:pPr>
            <a:r>
              <a:t/>
            </a:r>
            <a:endParaRPr>
              <a:latin typeface="Barlow"/>
              <a:ea typeface="Barlow"/>
              <a:cs typeface="Barlow"/>
              <a:sym typeface="Barlow"/>
            </a:endParaRPr>
          </a:p>
          <a:p>
            <a:pPr indent="0" lvl="0" marL="0" rtl="0" algn="l">
              <a:lnSpc>
                <a:spcPct val="115000"/>
              </a:lnSpc>
              <a:spcBef>
                <a:spcPts val="0"/>
              </a:spcBef>
              <a:spcAft>
                <a:spcPts val="0"/>
              </a:spcAft>
              <a:buNone/>
            </a:pPr>
            <a:r>
              <a:rPr lang="en">
                <a:latin typeface="Barlow"/>
                <a:ea typeface="Barlow"/>
                <a:cs typeface="Barlow"/>
                <a:sym typeface="Barlow"/>
              </a:rPr>
              <a:t>During this trip, he plans to stop by a flower shop and do research about the nearby restaurants. In addition, he would like to know more about Hamilton. On a snowy day, he took an autonomous vehicle.</a:t>
            </a:r>
            <a:endParaRPr>
              <a:latin typeface="Barlow"/>
              <a:ea typeface="Barlow"/>
              <a:cs typeface="Barlow"/>
              <a:sym typeface="Barlow"/>
            </a:endParaRPr>
          </a:p>
        </p:txBody>
      </p:sp>
      <p:sp>
        <p:nvSpPr>
          <p:cNvPr id="224" name="Google Shape;224;p34"/>
          <p:cNvSpPr txBox="1"/>
          <p:nvPr>
            <p:ph type="ctrTitle"/>
          </p:nvPr>
        </p:nvSpPr>
        <p:spPr>
          <a:xfrm>
            <a:off x="6662450" y="915325"/>
            <a:ext cx="2251800" cy="30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D5A6BD"/>
                </a:solidFill>
                <a:latin typeface="Barlow"/>
                <a:ea typeface="Barlow"/>
                <a:cs typeface="Barlow"/>
                <a:sym typeface="Barlow"/>
              </a:rPr>
              <a:t>Scenario</a:t>
            </a:r>
            <a:endParaRPr>
              <a:solidFill>
                <a:srgbClr val="D5A6BD"/>
              </a:solidFill>
              <a:latin typeface="Barlow"/>
              <a:ea typeface="Barlow"/>
              <a:cs typeface="Barlow"/>
              <a:sym typeface="Barlow"/>
            </a:endParaRPr>
          </a:p>
        </p:txBody>
      </p:sp>
      <p:sp>
        <p:nvSpPr>
          <p:cNvPr id="225" name="Google Shape;225;p34"/>
          <p:cNvSpPr txBox="1"/>
          <p:nvPr>
            <p:ph idx="2" type="title"/>
          </p:nvPr>
        </p:nvSpPr>
        <p:spPr>
          <a:xfrm>
            <a:off x="530794" y="214525"/>
            <a:ext cx="7012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Revised Setting Context &amp; Scope of CUI</a:t>
            </a:r>
            <a:endParaRPr sz="2400">
              <a:latin typeface="Barlow Light"/>
              <a:ea typeface="Barlow Light"/>
              <a:cs typeface="Barlow Light"/>
              <a:sym typeface="Barlow Light"/>
            </a:endParaRPr>
          </a:p>
        </p:txBody>
      </p:sp>
      <p:sp>
        <p:nvSpPr>
          <p:cNvPr id="226" name="Google Shape;226;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227" name="Google Shape;227;p34"/>
          <p:cNvPicPr preferRelativeResize="0"/>
          <p:nvPr/>
        </p:nvPicPr>
        <p:blipFill>
          <a:blip r:embed="rId3">
            <a:alphaModFix/>
          </a:blip>
          <a:stretch>
            <a:fillRect/>
          </a:stretch>
        </p:blipFill>
        <p:spPr>
          <a:xfrm>
            <a:off x="607000" y="792325"/>
            <a:ext cx="1874558" cy="4046376"/>
          </a:xfrm>
          <a:prstGeom prst="rect">
            <a:avLst/>
          </a:prstGeom>
          <a:noFill/>
          <a:ln>
            <a:noFill/>
          </a:ln>
        </p:spPr>
      </p:pic>
      <p:sp>
        <p:nvSpPr>
          <p:cNvPr id="228" name="Google Shape;228;p34"/>
          <p:cNvSpPr txBox="1"/>
          <p:nvPr>
            <p:ph idx="1" type="subTitle"/>
          </p:nvPr>
        </p:nvSpPr>
        <p:spPr>
          <a:xfrm>
            <a:off x="2619900" y="1256975"/>
            <a:ext cx="3904200" cy="24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arlow"/>
                <a:ea typeface="Barlow"/>
                <a:cs typeface="Barlow"/>
                <a:sym typeface="Barlow"/>
              </a:rPr>
              <a:t>From: Home (APT1324 540 Main st Roosevelt Island) </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To: Broadway (Minskoff Theatre)</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292100" lvl="0" marL="457200" rtl="0" algn="l">
              <a:spcBef>
                <a:spcPts val="0"/>
              </a:spcBef>
              <a:spcAft>
                <a:spcPts val="0"/>
              </a:spcAft>
              <a:buSzPts val="1000"/>
              <a:buFont typeface="Barlow"/>
              <a:buChar char="●"/>
            </a:pPr>
            <a:r>
              <a:rPr lang="en">
                <a:latin typeface="Barlow"/>
                <a:ea typeface="Barlow"/>
                <a:cs typeface="Barlow"/>
                <a:sym typeface="Barlow"/>
              </a:rPr>
              <a:t>Purpose of the trip: A date</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292100" lvl="0" marL="457200" rtl="0" algn="l">
              <a:spcBef>
                <a:spcPts val="0"/>
              </a:spcBef>
              <a:spcAft>
                <a:spcPts val="0"/>
              </a:spcAft>
              <a:buSzPts val="1000"/>
              <a:buFont typeface="Barlow"/>
              <a:buChar char="●"/>
            </a:pPr>
            <a:r>
              <a:rPr lang="en">
                <a:latin typeface="Barlow"/>
                <a:ea typeface="Barlow"/>
                <a:cs typeface="Barlow"/>
                <a:sym typeface="Barlow"/>
              </a:rPr>
              <a:t>The passenger's internal state:</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Emotional: Anxious and excited.  </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Physical: He may fidget and stutter his words.</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Cognitive: He doesn’t want to mess up the date.</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292100" lvl="0" marL="457200" rtl="0" algn="l">
              <a:spcBef>
                <a:spcPts val="0"/>
              </a:spcBef>
              <a:spcAft>
                <a:spcPts val="0"/>
              </a:spcAft>
              <a:buSzPts val="1000"/>
              <a:buFont typeface="Barlow"/>
              <a:buChar char="●"/>
            </a:pPr>
            <a:r>
              <a:rPr lang="en">
                <a:latin typeface="Barlow"/>
                <a:ea typeface="Barlow"/>
                <a:cs typeface="Barlow"/>
                <a:sym typeface="Barlow"/>
              </a:rPr>
              <a:t>External context: </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Traveling during rush hour, but did not have time to prepare much for the date.</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It is very snowy outside.</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292100" lvl="0" marL="457200" rtl="0" algn="l">
              <a:spcBef>
                <a:spcPts val="0"/>
              </a:spcBef>
              <a:spcAft>
                <a:spcPts val="0"/>
              </a:spcAft>
              <a:buSzPts val="1000"/>
              <a:buFont typeface="Barlow"/>
              <a:buChar char="●"/>
            </a:pPr>
            <a:r>
              <a:rPr lang="en">
                <a:latin typeface="Barlow"/>
                <a:ea typeface="Barlow"/>
                <a:cs typeface="Barlow"/>
                <a:sym typeface="Barlow"/>
              </a:rPr>
              <a:t>Situational conditions: </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Wants to buy flowers for his date</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Needs to plan dinner restaurant recommendation</a:t>
            </a:r>
            <a:endParaRPr>
              <a:latin typeface="Barlow"/>
              <a:ea typeface="Barlow"/>
              <a:cs typeface="Barlow"/>
              <a:sym typeface="Barlow"/>
            </a:endParaRPr>
          </a:p>
          <a:p>
            <a:pPr indent="-292100" lvl="1" marL="914400" rtl="0" algn="l">
              <a:spcBef>
                <a:spcPts val="0"/>
              </a:spcBef>
              <a:spcAft>
                <a:spcPts val="0"/>
              </a:spcAft>
              <a:buSzPts val="1000"/>
              <a:buFont typeface="Barlow"/>
              <a:buChar char="○"/>
            </a:pPr>
            <a:r>
              <a:rPr lang="en">
                <a:latin typeface="Barlow"/>
                <a:ea typeface="Barlow"/>
                <a:cs typeface="Barlow"/>
                <a:sym typeface="Barlow"/>
              </a:rPr>
              <a:t>He is also very nervous because he is hoping to give a good impression on their first date. </a:t>
            </a:r>
            <a:endParaRPr>
              <a:latin typeface="Barlow"/>
              <a:ea typeface="Barlow"/>
              <a:cs typeface="Barlow"/>
              <a:sym typeface="Barlow"/>
            </a:endParaRPr>
          </a:p>
        </p:txBody>
      </p:sp>
      <p:sp>
        <p:nvSpPr>
          <p:cNvPr id="229" name="Google Shape;229;p34"/>
          <p:cNvSpPr txBox="1"/>
          <p:nvPr>
            <p:ph type="ctrTitle"/>
          </p:nvPr>
        </p:nvSpPr>
        <p:spPr>
          <a:xfrm>
            <a:off x="2619900" y="915325"/>
            <a:ext cx="2275800" cy="30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D5A6BD"/>
                </a:solidFill>
                <a:latin typeface="Barlow"/>
                <a:ea typeface="Barlow"/>
                <a:cs typeface="Barlow"/>
                <a:sym typeface="Barlow"/>
              </a:rPr>
              <a:t>Trip Details</a:t>
            </a:r>
            <a:endParaRPr>
              <a:solidFill>
                <a:srgbClr val="D5A6BD"/>
              </a:solidFill>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33" name="Shape 233"/>
        <p:cNvGrpSpPr/>
        <p:nvPr/>
      </p:nvGrpSpPr>
      <p:grpSpPr>
        <a:xfrm>
          <a:off x="0" y="0"/>
          <a:ext cx="0" cy="0"/>
          <a:chOff x="0" y="0"/>
          <a:chExt cx="0" cy="0"/>
        </a:xfrm>
      </p:grpSpPr>
      <p:sp>
        <p:nvSpPr>
          <p:cNvPr id="234" name="Google Shape;234;p35"/>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Revised Script</a:t>
            </a:r>
            <a:endParaRPr sz="2400">
              <a:latin typeface="Barlow Light"/>
              <a:ea typeface="Barlow Light"/>
              <a:cs typeface="Barlow Light"/>
              <a:sym typeface="Barlow Light"/>
            </a:endParaRPr>
          </a:p>
        </p:txBody>
      </p:sp>
      <p:sp>
        <p:nvSpPr>
          <p:cNvPr id="235" name="Google Shape;235;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36" name="Google Shape;236;p35"/>
          <p:cNvSpPr txBox="1"/>
          <p:nvPr>
            <p:ph idx="1" type="subTitle"/>
          </p:nvPr>
        </p:nvSpPr>
        <p:spPr>
          <a:xfrm>
            <a:off x="410100" y="457325"/>
            <a:ext cx="7994400" cy="17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Barlow"/>
                <a:ea typeface="Barlow"/>
                <a:cs typeface="Barlow"/>
                <a:sym typeface="Barlow"/>
              </a:rPr>
              <a:t>     </a:t>
            </a:r>
            <a:endParaRPr b="1" sz="1200">
              <a:latin typeface="Barlow"/>
              <a:ea typeface="Barlow"/>
              <a:cs typeface="Barlow"/>
              <a:sym typeface="Barlow"/>
            </a:endParaRPr>
          </a:p>
          <a:p>
            <a:pPr indent="0" lvl="0" marL="0" marR="0" rtl="0" algn="l">
              <a:lnSpc>
                <a:spcPct val="100000"/>
              </a:lnSpc>
              <a:spcBef>
                <a:spcPts val="0"/>
              </a:spcBef>
              <a:spcAft>
                <a:spcPts val="0"/>
              </a:spcAft>
              <a:buNone/>
            </a:pPr>
            <a:r>
              <a:rPr b="1" lang="en" sz="1200">
                <a:latin typeface="Barlow"/>
                <a:ea typeface="Barlow"/>
                <a:cs typeface="Barlow"/>
                <a:sym typeface="Barlow"/>
              </a:rPr>
              <a:t>     </a:t>
            </a:r>
            <a:r>
              <a:rPr b="1" lang="en" sz="1200">
                <a:solidFill>
                  <a:srgbClr val="D5A6BD"/>
                </a:solidFill>
                <a:latin typeface="Barlow"/>
                <a:ea typeface="Barlow"/>
                <a:cs typeface="Barlow"/>
                <a:sym typeface="Barlow"/>
              </a:rPr>
              <a:t>Introduction</a:t>
            </a:r>
            <a:r>
              <a:rPr b="1" lang="en" sz="1200">
                <a:latin typeface="Barlow"/>
                <a:ea typeface="Barlow"/>
                <a:cs typeface="Barlow"/>
                <a:sym typeface="Barlow"/>
              </a:rPr>
              <a:t>  </a:t>
            </a:r>
            <a:r>
              <a:rPr lang="en" sz="1200">
                <a:latin typeface="Barlow"/>
                <a:ea typeface="Barlow"/>
                <a:cs typeface="Barlow"/>
                <a:sym typeface="Barlow"/>
              </a:rPr>
              <a:t>(</a:t>
            </a:r>
            <a:r>
              <a:rPr lang="en" sz="1200">
                <a:solidFill>
                  <a:schemeClr val="dk1"/>
                </a:solidFill>
                <a:latin typeface="Barlow"/>
                <a:ea typeface="Barlow"/>
                <a:cs typeface="Barlow"/>
                <a:sym typeface="Barlow"/>
              </a:rPr>
              <a:t>B: Bot, M: Michael)</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Hi Michael. Thank you for requesting my service. The trip is expected to take 32 minutes. We will arrive at Minskoff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Theatre by 6:04pm.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Is the temperature of the car comfortable for you?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Can you turn up the heater? It’s really cold outside</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Certainly.  It is getting really cold these days, especially with the heavy snow today. *cue in heater sound* Here you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go, the thermostat is now on 72 degrees, it should get you nice and cozy in no time.</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p:txBody>
      </p:sp>
      <p:sp>
        <p:nvSpPr>
          <p:cNvPr id="237" name="Google Shape;237;p35"/>
          <p:cNvSpPr txBox="1"/>
          <p:nvPr/>
        </p:nvSpPr>
        <p:spPr>
          <a:xfrm>
            <a:off x="410100" y="2117300"/>
            <a:ext cx="4163700" cy="253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200">
                <a:solidFill>
                  <a:schemeClr val="dk1"/>
                </a:solidFill>
                <a:latin typeface="Barlow"/>
                <a:ea typeface="Barlow"/>
                <a:cs typeface="Barlow"/>
                <a:sym typeface="Barlow"/>
              </a:rPr>
              <a:t>    </a:t>
            </a:r>
            <a:r>
              <a:rPr b="1" lang="en" sz="1200">
                <a:solidFill>
                  <a:srgbClr val="D5A6BD"/>
                </a:solidFill>
                <a:latin typeface="Barlow"/>
                <a:ea typeface="Barlow"/>
                <a:cs typeface="Barlow"/>
                <a:sym typeface="Barlow"/>
              </a:rPr>
              <a:t>  </a:t>
            </a:r>
            <a:r>
              <a:rPr b="1" lang="en" sz="1200">
                <a:solidFill>
                  <a:srgbClr val="D5A6BD"/>
                </a:solidFill>
                <a:latin typeface="Barlow"/>
                <a:ea typeface="Barlow"/>
                <a:cs typeface="Barlow"/>
                <a:sym typeface="Barlow"/>
              </a:rPr>
              <a:t>Calming down nerves</a:t>
            </a:r>
            <a:r>
              <a:rPr b="1" lang="en" sz="1200">
                <a:solidFill>
                  <a:schemeClr val="dk1"/>
                </a:solidFill>
                <a:latin typeface="Barlow"/>
                <a:ea typeface="Barlow"/>
                <a:cs typeface="Barlow"/>
                <a:sym typeface="Barlow"/>
              </a:rPr>
              <a:t> </a:t>
            </a:r>
            <a:r>
              <a:rPr lang="en" sz="1200">
                <a:solidFill>
                  <a:schemeClr val="dk1"/>
                </a:solidFill>
                <a:latin typeface="Barlow"/>
                <a:ea typeface="Barlow"/>
                <a:cs typeface="Barlow"/>
                <a:sym typeface="Barlow"/>
              </a:rPr>
              <a:t>(Scarlet)</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Intents: [date], [emotion], [gift],</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Utterances: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So, are you going to watch a show tonight at the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Minskoff Theatre?</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Yea, I got tickets to watch the Hamilton tonight.</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Are you going alone?</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No.. I’m going with someone special.</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Let me guess, are you going on a date?</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Um...yea</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Why the hesitation?</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Well, it’s kinda embarrassing, but I very nervous.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What is making you feel nervous?</a:t>
            </a:r>
            <a:endParaRPr sz="1200">
              <a:solidFill>
                <a:schemeClr val="dk1"/>
              </a:solidFill>
              <a:latin typeface="Barlow"/>
              <a:ea typeface="Barlow"/>
              <a:cs typeface="Barlow"/>
              <a:sym typeface="Barlow"/>
            </a:endParaRPr>
          </a:p>
        </p:txBody>
      </p:sp>
      <p:sp>
        <p:nvSpPr>
          <p:cNvPr id="238" name="Google Shape;238;p35"/>
          <p:cNvSpPr txBox="1"/>
          <p:nvPr/>
        </p:nvSpPr>
        <p:spPr>
          <a:xfrm>
            <a:off x="4294975" y="2495550"/>
            <a:ext cx="3957000" cy="25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M: That’s because I really like her and I don’t want to mess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up. I am not sure how to act or present myself. I don’t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want to give a bad impression.</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I have some suggestions. Maybe you will be less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nervous if you didn’t go to the date empty-handed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[lead to gift conversation]. Or I can play some comedy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to help lighten the mood.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Would getting a gift affect our arrival time?</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Based on current traffic information, there will be less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traffic after we cross the bridge and we will be able to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make a quick stop so that we will get to Minskoff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Theatre by 6:15. What do you think?</a:t>
            </a:r>
            <a:endParaRPr>
              <a:solidFill>
                <a:schemeClr val="dk1"/>
              </a:solidFill>
            </a:endParaRPr>
          </a:p>
        </p:txBody>
      </p:sp>
      <p:sp>
        <p:nvSpPr>
          <p:cNvPr id="239" name="Google Shape;239;p35"/>
          <p:cNvSpPr txBox="1"/>
          <p:nvPr/>
        </p:nvSpPr>
        <p:spPr>
          <a:xfrm>
            <a:off x="606172" y="4587236"/>
            <a:ext cx="71046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900"/>
              </a:spcAft>
              <a:buNone/>
            </a:pPr>
            <a:r>
              <a:rPr lang="en" sz="1200">
                <a:solidFill>
                  <a:schemeClr val="dk1"/>
                </a:solidFill>
                <a:latin typeface="Barlow"/>
                <a:ea typeface="Barlow"/>
                <a:cs typeface="Barlow"/>
                <a:sym typeface="Barlow"/>
              </a:rPr>
              <a:t>Slots: &lt;emotion&gt;, &lt;gift&gt;, &lt;humor&gt;</a:t>
            </a:r>
            <a:endParaRPr sz="1200">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43" name="Shape 243"/>
        <p:cNvGrpSpPr/>
        <p:nvPr/>
      </p:nvGrpSpPr>
      <p:grpSpPr>
        <a:xfrm>
          <a:off x="0" y="0"/>
          <a:ext cx="0" cy="0"/>
          <a:chOff x="0" y="0"/>
          <a:chExt cx="0" cy="0"/>
        </a:xfrm>
      </p:grpSpPr>
      <p:sp>
        <p:nvSpPr>
          <p:cNvPr id="244" name="Google Shape;244;p36"/>
          <p:cNvSpPr txBox="1"/>
          <p:nvPr>
            <p:ph idx="2" type="title"/>
          </p:nvPr>
        </p:nvSpPr>
        <p:spPr>
          <a:xfrm>
            <a:off x="530801" y="2381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Revised Script</a:t>
            </a:r>
            <a:endParaRPr sz="2400">
              <a:latin typeface="Barlow Light"/>
              <a:ea typeface="Barlow Light"/>
              <a:cs typeface="Barlow Light"/>
              <a:sym typeface="Barlow Light"/>
            </a:endParaRPr>
          </a:p>
        </p:txBody>
      </p:sp>
      <p:sp>
        <p:nvSpPr>
          <p:cNvPr id="245" name="Google Shape;245;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46" name="Google Shape;246;p36"/>
          <p:cNvSpPr txBox="1"/>
          <p:nvPr>
            <p:ph idx="1" type="subTitle"/>
          </p:nvPr>
        </p:nvSpPr>
        <p:spPr>
          <a:xfrm>
            <a:off x="530797" y="582550"/>
            <a:ext cx="7994400" cy="416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200">
              <a:latin typeface="Barlow"/>
              <a:ea typeface="Barlow"/>
              <a:cs typeface="Barlow"/>
              <a:sym typeface="Barlow"/>
            </a:endParaRPr>
          </a:p>
          <a:p>
            <a:pPr indent="0" lvl="0" marL="0" rtl="0" algn="l">
              <a:lnSpc>
                <a:spcPct val="115000"/>
              </a:lnSpc>
              <a:spcBef>
                <a:spcPts val="0"/>
              </a:spcBef>
              <a:spcAft>
                <a:spcPts val="0"/>
              </a:spcAft>
              <a:buNone/>
            </a:pPr>
            <a:r>
              <a:rPr b="1" lang="en" sz="1200">
                <a:solidFill>
                  <a:srgbClr val="D5A6BD"/>
                </a:solidFill>
                <a:latin typeface="Barlow"/>
                <a:ea typeface="Barlow"/>
                <a:cs typeface="Barlow"/>
                <a:sym typeface="Barlow"/>
              </a:rPr>
              <a:t>Buying gifts</a:t>
            </a:r>
            <a:r>
              <a:rPr lang="en" sz="1200">
                <a:latin typeface="Barlow"/>
                <a:ea typeface="Barlow"/>
                <a:cs typeface="Barlow"/>
                <a:sym typeface="Barlow"/>
              </a:rPr>
              <a:t> (Junhui) </a:t>
            </a:r>
            <a:endParaRPr sz="1200">
              <a:latin typeface="Barlow"/>
              <a:ea typeface="Barlow"/>
              <a:cs typeface="Barlow"/>
              <a:sym typeface="Barlow"/>
            </a:endParaRPr>
          </a:p>
          <a:p>
            <a:pPr indent="0" lvl="0" marL="0" rtl="0" algn="l">
              <a:lnSpc>
                <a:spcPct val="115000"/>
              </a:lnSpc>
              <a:spcBef>
                <a:spcPts val="0"/>
              </a:spcBef>
              <a:spcAft>
                <a:spcPts val="0"/>
              </a:spcAft>
              <a:buNone/>
            </a:pPr>
            <a:r>
              <a:rPr lang="en" sz="1200">
                <a:latin typeface="Barlow"/>
                <a:ea typeface="Barlow"/>
                <a:cs typeface="Barlow"/>
                <a:sym typeface="Barlow"/>
              </a:rPr>
              <a:t>Intents: Buying gifts </a:t>
            </a:r>
            <a:r>
              <a:rPr lang="en" sz="1200">
                <a:solidFill>
                  <a:schemeClr val="dk1"/>
                </a:solidFill>
                <a:latin typeface="Barlow"/>
                <a:ea typeface="Barlow"/>
                <a:cs typeface="Barlow"/>
                <a:sym typeface="Barlow"/>
              </a:rPr>
              <a:t>Slots: &lt;Flower places&gt;, &lt;music&gt;</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Utterances: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What kind of gift do you have in mind?</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Hm… I guess we can get her flowers?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Sounds good, here are three flower shops </a:t>
            </a:r>
            <a:r>
              <a:rPr lang="en" sz="1200">
                <a:latin typeface="Barlow"/>
                <a:ea typeface="Barlow"/>
                <a:cs typeface="Barlow"/>
                <a:sym typeface="Barlow"/>
              </a:rPr>
              <a:t>that is </a:t>
            </a:r>
            <a:r>
              <a:rPr lang="en" sz="1200">
                <a:latin typeface="Barlow"/>
                <a:ea typeface="Barlow"/>
                <a:cs typeface="Barlow"/>
                <a:sym typeface="Barlow"/>
              </a:rPr>
              <a:t>on our way: Eva’s Garden Flo</a:t>
            </a:r>
            <a:r>
              <a:rPr lang="en" sz="1200">
                <a:latin typeface="Barlow"/>
                <a:ea typeface="Barlow"/>
                <a:cs typeface="Barlow"/>
                <a:sym typeface="Barlow"/>
              </a:rPr>
              <a:t>rist, </a:t>
            </a:r>
            <a:r>
              <a:rPr lang="en" sz="1200">
                <a:latin typeface="Barlow"/>
                <a:ea typeface="Barlow"/>
                <a:cs typeface="Barlow"/>
                <a:sym typeface="Barlow"/>
              </a:rPr>
              <a:t> ArtsyFlora Floral Boutique, Rosa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Rosa Florist. I can drive by those shops, and let you check them out?</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Sounds like a plan.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Michael, here we have  Eva’s Garden Florist on the right. Would you like to stop and take a look inside?</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Um, sure.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I will be waiting for you here.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Alright, see you soon *leaves car*</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I’m back. Sadly, they don’t seem to have anything that looks good. Can we go check out the other florists?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Sure, ArtsyFlora Boutique is just a few blocks down. What kind of flowers would you like to give to her?</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 have no clue.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Right. How about giving her dried roses? That way her dress won’t get wet</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Nice. Let’s do dried flowers. Thank you.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My pleasure. ArtsyFlora Boutique is just on your right. Would you like to go check it out for dried ones?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Yea</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*Michael returns* Awesome, I bought a small bouquet of dried roses. Now let’s make our way to the theatre.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Great. We are ten minutes away. Are you feeling better now?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Much better. Thank you.</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50" name="Shape 250"/>
        <p:cNvGrpSpPr/>
        <p:nvPr/>
      </p:nvGrpSpPr>
      <p:grpSpPr>
        <a:xfrm>
          <a:off x="0" y="0"/>
          <a:ext cx="0" cy="0"/>
          <a:chOff x="0" y="0"/>
          <a:chExt cx="0" cy="0"/>
        </a:xfrm>
      </p:grpSpPr>
      <p:sp>
        <p:nvSpPr>
          <p:cNvPr id="251" name="Google Shape;251;p37"/>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Revised Script</a:t>
            </a:r>
            <a:endParaRPr sz="2400">
              <a:latin typeface="Barlow Light"/>
              <a:ea typeface="Barlow Light"/>
              <a:cs typeface="Barlow Light"/>
              <a:sym typeface="Barlow Light"/>
            </a:endParaRPr>
          </a:p>
        </p:txBody>
      </p:sp>
      <p:sp>
        <p:nvSpPr>
          <p:cNvPr id="252" name="Google Shape;252;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53" name="Google Shape;253;p37"/>
          <p:cNvSpPr txBox="1"/>
          <p:nvPr>
            <p:ph idx="1" type="subTitle"/>
          </p:nvPr>
        </p:nvSpPr>
        <p:spPr>
          <a:xfrm>
            <a:off x="392272" y="685925"/>
            <a:ext cx="7994400" cy="41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Barlow"/>
                <a:ea typeface="Barlow"/>
                <a:cs typeface="Barlow"/>
                <a:sym typeface="Barlow"/>
              </a:rPr>
              <a:t>    </a:t>
            </a:r>
            <a:r>
              <a:rPr b="1" lang="en" sz="1200">
                <a:solidFill>
                  <a:srgbClr val="D5A6BD"/>
                </a:solidFill>
                <a:latin typeface="Barlow"/>
                <a:ea typeface="Barlow"/>
                <a:cs typeface="Barlow"/>
                <a:sym typeface="Barlow"/>
              </a:rPr>
              <a:t>  Playing Music</a:t>
            </a:r>
            <a:r>
              <a:rPr b="1" lang="en" sz="1200">
                <a:latin typeface="Barlow"/>
                <a:ea typeface="Barlow"/>
                <a:cs typeface="Barlow"/>
                <a:sym typeface="Barlow"/>
              </a:rPr>
              <a:t> </a:t>
            </a:r>
            <a:r>
              <a:rPr lang="en" sz="1200">
                <a:latin typeface="Barlow"/>
                <a:ea typeface="Barlow"/>
                <a:cs typeface="Barlow"/>
                <a:sym typeface="Barlow"/>
              </a:rPr>
              <a:t>(Sprina) (Collaborating)</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Intents: Playing music, preparing Michael for his date</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Utterances: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Are you familiar with the Hamilton musical?</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No, how should I familiarize myself with it?</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Would you like to listen to the Hamilton soundtrack?</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Sure, what playlist should I listen to?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I can play the most popular songs, the chronological list, or I could play specific songs.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I’ll listen to the most popular songs.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Sounds good. -Plays music-</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Slots: What playlist to play, whether or not to play music, what musical Michael is going to watch</a:t>
            </a:r>
            <a:endParaRPr sz="1200">
              <a:latin typeface="Barlow"/>
              <a:ea typeface="Barlow"/>
              <a:cs typeface="Barlow"/>
              <a:sym typeface="Barlow"/>
            </a:endParaRPr>
          </a:p>
          <a:p>
            <a:pPr indent="0" lvl="0" marL="0" rtl="0" algn="l">
              <a:spcBef>
                <a:spcPts val="0"/>
              </a:spcBef>
              <a:spcAft>
                <a:spcPts val="0"/>
              </a:spcAft>
              <a:buNone/>
            </a:pPr>
            <a:r>
              <a:t/>
            </a:r>
            <a:endParaRPr b="1" sz="1200">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mt="11000"/>
          </a:blip>
          <a:srcRect b="154" l="29711" r="32376" t="32817"/>
          <a:stretch/>
        </p:blipFill>
        <p:spPr>
          <a:xfrm flipH="1">
            <a:off x="-4798" y="0"/>
            <a:ext cx="4364648" cy="5143500"/>
          </a:xfrm>
          <a:prstGeom prst="rect">
            <a:avLst/>
          </a:prstGeom>
          <a:noFill/>
          <a:ln>
            <a:noFill/>
          </a:ln>
          <a:effectLst>
            <a:outerShdw blurRad="57150" rotWithShape="0" algn="bl" dir="5400000" dist="19050">
              <a:srgbClr val="000000">
                <a:alpha val="19000"/>
              </a:srgbClr>
            </a:outerShdw>
          </a:effectLst>
        </p:spPr>
      </p:pic>
      <p:sp>
        <p:nvSpPr>
          <p:cNvPr id="259" name="Google Shape;259;p38"/>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Revised Script</a:t>
            </a:r>
            <a:endParaRPr sz="2400">
              <a:latin typeface="Barlow Light"/>
              <a:ea typeface="Barlow Light"/>
              <a:cs typeface="Barlow Light"/>
              <a:sym typeface="Barlow Light"/>
            </a:endParaRPr>
          </a:p>
        </p:txBody>
      </p:sp>
      <p:sp>
        <p:nvSpPr>
          <p:cNvPr id="260" name="Google Shape;260;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61" name="Google Shape;261;p38"/>
          <p:cNvSpPr txBox="1"/>
          <p:nvPr>
            <p:ph idx="1" type="subTitle"/>
          </p:nvPr>
        </p:nvSpPr>
        <p:spPr>
          <a:xfrm>
            <a:off x="392275" y="685925"/>
            <a:ext cx="4029300" cy="41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Barlow"/>
                <a:ea typeface="Barlow"/>
                <a:cs typeface="Barlow"/>
                <a:sym typeface="Barlow"/>
              </a:rPr>
              <a:t>     </a:t>
            </a:r>
            <a:r>
              <a:rPr b="1" lang="en" sz="1200">
                <a:solidFill>
                  <a:srgbClr val="D5A6BD"/>
                </a:solidFill>
                <a:latin typeface="Barlow"/>
                <a:ea typeface="Barlow"/>
                <a:cs typeface="Barlow"/>
                <a:sym typeface="Barlow"/>
              </a:rPr>
              <a:t>Booking a Restaurant</a:t>
            </a:r>
            <a:r>
              <a:rPr lang="en" sz="1200">
                <a:latin typeface="Barlow"/>
                <a:ea typeface="Barlow"/>
                <a:cs typeface="Barlow"/>
                <a:sym typeface="Barlow"/>
              </a:rPr>
              <a:t> (Eileen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Intents: Lookin at restaurants, suggesting restaurants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Utterances: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Hey, so after the show I was thinking that I should grab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dinner with the girl.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That sounds like a great idea!</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Do you have any restaurant recommendations?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There are many good food places in NYC, do you have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any preferences on location?</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 would like a restaurant near the Broadway where our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show is playing.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Okay, do you have any food genre preferences?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 remember the girl told me she really likes Italian food.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So we could get that.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According to maps, Sienna Mercato, and Molinaro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Restaurante and Bar, are all italian restaurants that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happen to be on the way to the show. The detour will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only add 7 extra minutes to your trip. Would you like to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drive past these restaurants to check them out?</a:t>
            </a:r>
            <a:endParaRPr sz="1200">
              <a:latin typeface="Barlow"/>
              <a:ea typeface="Barlow"/>
              <a:cs typeface="Barlow"/>
              <a:sym typeface="Barlow"/>
            </a:endParaRPr>
          </a:p>
        </p:txBody>
      </p:sp>
      <p:sp>
        <p:nvSpPr>
          <p:cNvPr id="262" name="Google Shape;262;p38"/>
          <p:cNvSpPr txBox="1"/>
          <p:nvPr/>
        </p:nvSpPr>
        <p:spPr>
          <a:xfrm>
            <a:off x="4421575" y="1226125"/>
            <a:ext cx="4260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M: Sure, I want to see how they look. It is important that the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restaurant vibe is fitting.</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Okay! We will drive past the three in order of closest to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farthest.</a:t>
            </a:r>
            <a:r>
              <a:rPr lang="en" sz="1200">
                <a:solidFill>
                  <a:schemeClr val="dk1"/>
                </a:solidFill>
                <a:latin typeface="Barlow"/>
                <a:ea typeface="Barlow"/>
                <a:cs typeface="Barlow"/>
                <a:sym typeface="Barlow"/>
              </a:rPr>
              <a:t>** Drives past all three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Seems like Sienna Mercato is the most well lit, and it even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had a live jazz band playing inside and a beautiful fountain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outside it. I will choose that restaurant.</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Sounds good! What time do you want to reserve a table for?</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7:30 pm should be okay.</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I am going to make a reservation at Sienna Mercato for two</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     at 7:30. Does that sound good?</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Yes.</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*Calls restaurant to make reservation*</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B: The reservation has been made. Hope you enjoy your dinner.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M: Thank you so much!</a:t>
            </a:r>
            <a:endParaRPr/>
          </a:p>
        </p:txBody>
      </p:sp>
      <p:sp>
        <p:nvSpPr>
          <p:cNvPr id="263" name="Google Shape;263;p38"/>
          <p:cNvSpPr txBox="1"/>
          <p:nvPr/>
        </p:nvSpPr>
        <p:spPr>
          <a:xfrm>
            <a:off x="410029" y="4425350"/>
            <a:ext cx="8151600" cy="4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     </a:t>
            </a:r>
            <a:r>
              <a:rPr lang="en" sz="1200">
                <a:solidFill>
                  <a:schemeClr val="dk1"/>
                </a:solidFill>
                <a:latin typeface="Barlow"/>
                <a:ea typeface="Barlow"/>
                <a:cs typeface="Barlow"/>
                <a:sym typeface="Barlow"/>
              </a:rPr>
              <a:t>Slots: Cuisine, distance of food from a certain destination, time of reservation, number of people to reserve for.</a:t>
            </a:r>
            <a:endParaRPr sz="1200">
              <a:solidFill>
                <a:schemeClr val="dk1"/>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67" name="Shape 267"/>
        <p:cNvGrpSpPr/>
        <p:nvPr/>
      </p:nvGrpSpPr>
      <p:grpSpPr>
        <a:xfrm>
          <a:off x="0" y="0"/>
          <a:ext cx="0" cy="0"/>
          <a:chOff x="0" y="0"/>
          <a:chExt cx="0" cy="0"/>
        </a:xfrm>
      </p:grpSpPr>
      <p:sp>
        <p:nvSpPr>
          <p:cNvPr id="268" name="Google Shape;268;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69" name="Google Shape;269;p39"/>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Voice Flow</a:t>
            </a:r>
            <a:endParaRPr sz="2400">
              <a:latin typeface="Barlow Light"/>
              <a:ea typeface="Barlow Light"/>
              <a:cs typeface="Barlow Light"/>
              <a:sym typeface="Barlow Light"/>
            </a:endParaRPr>
          </a:p>
        </p:txBody>
      </p:sp>
      <p:pic>
        <p:nvPicPr>
          <p:cNvPr id="270" name="Google Shape;270;p39"/>
          <p:cNvPicPr preferRelativeResize="0"/>
          <p:nvPr/>
        </p:nvPicPr>
        <p:blipFill>
          <a:blip r:embed="rId3">
            <a:alphaModFix/>
          </a:blip>
          <a:stretch>
            <a:fillRect/>
          </a:stretch>
        </p:blipFill>
        <p:spPr>
          <a:xfrm>
            <a:off x="530800" y="944725"/>
            <a:ext cx="8133473" cy="3652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74" name="Shape 274"/>
        <p:cNvGrpSpPr/>
        <p:nvPr/>
      </p:nvGrpSpPr>
      <p:grpSpPr>
        <a:xfrm>
          <a:off x="0" y="0"/>
          <a:ext cx="0" cy="0"/>
          <a:chOff x="0" y="0"/>
          <a:chExt cx="0" cy="0"/>
        </a:xfrm>
      </p:grpSpPr>
      <p:sp>
        <p:nvSpPr>
          <p:cNvPr id="275" name="Google Shape;275;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76" name="Google Shape;276;p40"/>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Reflections</a:t>
            </a:r>
            <a:endParaRPr sz="2400">
              <a:latin typeface="Barlow Light"/>
              <a:ea typeface="Barlow Light"/>
              <a:cs typeface="Barlow Light"/>
              <a:sym typeface="Barlow Light"/>
            </a:endParaRPr>
          </a:p>
        </p:txBody>
      </p:sp>
      <p:sp>
        <p:nvSpPr>
          <p:cNvPr id="277" name="Google Shape;277;p40"/>
          <p:cNvSpPr txBox="1"/>
          <p:nvPr>
            <p:ph idx="1" type="subTitle"/>
          </p:nvPr>
        </p:nvSpPr>
        <p:spPr>
          <a:xfrm>
            <a:off x="530800" y="677300"/>
            <a:ext cx="7855800" cy="41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latin typeface="Barlow"/>
                <a:ea typeface="Barlow"/>
                <a:cs typeface="Barlow"/>
                <a:sym typeface="Barlow"/>
              </a:rPr>
              <a:t>Eileen Mao</a:t>
            </a:r>
            <a:r>
              <a:rPr lang="en" sz="1100">
                <a:solidFill>
                  <a:schemeClr val="dk1"/>
                </a:solidFill>
                <a:latin typeface="Barlow"/>
                <a:ea typeface="Barlow"/>
                <a:cs typeface="Barlow"/>
                <a:sym typeface="Barlow"/>
              </a:rPr>
              <a:t> </a:t>
            </a:r>
            <a:endParaRPr sz="1100">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Coming into this class I always thought of UX to be some sort of visual interface, which was also demonstrated in the first three projects. However, working on a CUI made me realize that a user's experience can come in many different forms, with voice being a relatively new technology. It was very interesting to work on this new dimension of user experience, even though the process of creating it was the same as any other type of design (starting with research, testing, critiques, and final draft). Although we made a CUI, I look forward to exploring this topic in more depth with AI and security.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sz="1100">
              <a:solidFill>
                <a:schemeClr val="dk1"/>
              </a:solidFill>
              <a:latin typeface="Barlow"/>
              <a:ea typeface="Barlow"/>
              <a:cs typeface="Barlow"/>
              <a:sym typeface="Barlow"/>
            </a:endParaRPr>
          </a:p>
          <a:p>
            <a:pPr indent="0" lvl="0" marL="0" rtl="0" algn="l">
              <a:spcBef>
                <a:spcPts val="0"/>
              </a:spcBef>
              <a:spcAft>
                <a:spcPts val="0"/>
              </a:spcAft>
              <a:buNone/>
            </a:pPr>
            <a:r>
              <a:rPr b="1" lang="en" sz="1100">
                <a:solidFill>
                  <a:schemeClr val="dk1"/>
                </a:solidFill>
                <a:latin typeface="Barlow"/>
                <a:ea typeface="Barlow"/>
                <a:cs typeface="Barlow"/>
                <a:sym typeface="Barlow"/>
              </a:rPr>
              <a:t>Junhui Yao</a:t>
            </a:r>
            <a:endParaRPr b="1" sz="1100">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CUI is an emerging field which liberates people’s eyes. Immersing in this project and crafting the dialogue (goals and means) are fun. It’s my first time creating a voice agent. The delivery of audio info differs from the visual ones. Also, this project seems to humanize the agent and create emotional empathy for riders. However, it makes me ponder the fine line of knowing users and invading the privacy.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sz="1100">
              <a:solidFill>
                <a:schemeClr val="dk1"/>
              </a:solidFill>
              <a:latin typeface="Barlow"/>
              <a:ea typeface="Barlow"/>
              <a:cs typeface="Barlow"/>
              <a:sym typeface="Barlow"/>
            </a:endParaRPr>
          </a:p>
          <a:p>
            <a:pPr indent="0" lvl="0" marL="0" rtl="0" algn="l">
              <a:spcBef>
                <a:spcPts val="0"/>
              </a:spcBef>
              <a:spcAft>
                <a:spcPts val="0"/>
              </a:spcAft>
              <a:buNone/>
            </a:pPr>
            <a:r>
              <a:rPr b="1" lang="en" sz="1100">
                <a:solidFill>
                  <a:schemeClr val="dk1"/>
                </a:solidFill>
                <a:latin typeface="Barlow"/>
                <a:ea typeface="Barlow"/>
                <a:cs typeface="Barlow"/>
                <a:sym typeface="Barlow"/>
              </a:rPr>
              <a:t>Scarlet Tong</a:t>
            </a:r>
            <a:endParaRPr b="1" sz="1100">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This project has introduced a new user experience medium on top of the usual user experience interfaces. It was very hard to implement ideas of “Designing for Conversation” into the CUI as it was my first time thinking about an auditory experience compared to the the conventional interfaces that are so visually dominate. This project sparks interest to this new emerging area of focus in HCI, and I hope to partake in paving new findings and research to advance our understanding of conversation and how we can translate it into CUI.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sz="1100">
              <a:solidFill>
                <a:schemeClr val="dk1"/>
              </a:solidFill>
              <a:latin typeface="Barlow"/>
              <a:ea typeface="Barlow"/>
              <a:cs typeface="Barlow"/>
              <a:sym typeface="Barlow"/>
            </a:endParaRPr>
          </a:p>
          <a:p>
            <a:pPr indent="0" lvl="0" marL="0" rtl="0" algn="l">
              <a:spcBef>
                <a:spcPts val="0"/>
              </a:spcBef>
              <a:spcAft>
                <a:spcPts val="0"/>
              </a:spcAft>
              <a:buNone/>
            </a:pPr>
            <a:r>
              <a:rPr b="1" lang="en" sz="1100">
                <a:solidFill>
                  <a:schemeClr val="dk1"/>
                </a:solidFill>
                <a:latin typeface="Barlow"/>
                <a:ea typeface="Barlow"/>
                <a:cs typeface="Barlow"/>
                <a:sym typeface="Barlow"/>
              </a:rPr>
              <a:t>Sprina Wu </a:t>
            </a:r>
            <a:endParaRPr b="1" sz="1100">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I had never worked with CUIs before or have given them much thought. This project introduced me to this idea and taught me about the complexities of the field that I otherwise would not have learned. I believe it was a valuable experience. I also really enjoyed our scenario idea which made the project very pleasant. I am still somewhat skeptical of the depth of capability with CUIs given the amount of data that they need to make decisions quickly but it is definitely an emerging field that is quickly growing.</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sz="1100">
              <a:solidFill>
                <a:schemeClr val="dk1"/>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4"/>
          <p:cNvSpPr txBox="1"/>
          <p:nvPr>
            <p:ph idx="4294967295" type="title"/>
          </p:nvPr>
        </p:nvSpPr>
        <p:spPr>
          <a:xfrm>
            <a:off x="1333119" y="127125"/>
            <a:ext cx="70122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Table of Contents</a:t>
            </a:r>
            <a:endParaRPr b="1" sz="2400">
              <a:latin typeface="Barlow"/>
              <a:ea typeface="Barlow"/>
              <a:cs typeface="Barlow"/>
              <a:sym typeface="Barlow"/>
            </a:endParaRPr>
          </a:p>
        </p:txBody>
      </p:sp>
      <p:sp>
        <p:nvSpPr>
          <p:cNvPr id="114" name="Google Shape;114;p24"/>
          <p:cNvSpPr txBox="1"/>
          <p:nvPr>
            <p:ph idx="4294967295" type="title"/>
          </p:nvPr>
        </p:nvSpPr>
        <p:spPr>
          <a:xfrm>
            <a:off x="2760756" y="870275"/>
            <a:ext cx="811200" cy="5778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03</a:t>
            </a:r>
            <a:endParaRPr sz="2400">
              <a:latin typeface="Work Sans Regular"/>
              <a:ea typeface="Work Sans Regular"/>
              <a:cs typeface="Work Sans Regular"/>
              <a:sym typeface="Work Sans Regular"/>
            </a:endParaRPr>
          </a:p>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a:t>
            </a:r>
            <a:endParaRPr sz="2400">
              <a:latin typeface="Work Sans Regular"/>
              <a:ea typeface="Work Sans Regular"/>
              <a:cs typeface="Work Sans Regular"/>
              <a:sym typeface="Work Sans Regular"/>
            </a:endParaRPr>
          </a:p>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09</a:t>
            </a:r>
            <a:endParaRPr sz="2400">
              <a:latin typeface="Work Sans Regular"/>
              <a:ea typeface="Work Sans Regular"/>
              <a:cs typeface="Work Sans Regular"/>
              <a:sym typeface="Work Sans Regular"/>
            </a:endParaRPr>
          </a:p>
        </p:txBody>
      </p:sp>
      <p:sp>
        <p:nvSpPr>
          <p:cNvPr id="115" name="Google Shape;115;p24"/>
          <p:cNvSpPr txBox="1"/>
          <p:nvPr>
            <p:ph idx="4294967295" type="title"/>
          </p:nvPr>
        </p:nvSpPr>
        <p:spPr>
          <a:xfrm>
            <a:off x="2760756" y="2181525"/>
            <a:ext cx="811200" cy="5778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10</a:t>
            </a:r>
            <a:endParaRPr sz="2400">
              <a:latin typeface="Work Sans Regular"/>
              <a:ea typeface="Work Sans Regular"/>
              <a:cs typeface="Work Sans Regular"/>
              <a:sym typeface="Work Sans Regular"/>
            </a:endParaRPr>
          </a:p>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a:t>
            </a:r>
            <a:endParaRPr sz="2400">
              <a:latin typeface="Work Sans Regular"/>
              <a:ea typeface="Work Sans Regular"/>
              <a:cs typeface="Work Sans Regular"/>
              <a:sym typeface="Work Sans Regular"/>
            </a:endParaRPr>
          </a:p>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15</a:t>
            </a:r>
            <a:endParaRPr sz="2400">
              <a:latin typeface="Work Sans Regular"/>
              <a:ea typeface="Work Sans Regular"/>
              <a:cs typeface="Work Sans Regular"/>
              <a:sym typeface="Work Sans Regular"/>
            </a:endParaRPr>
          </a:p>
        </p:txBody>
      </p:sp>
      <p:sp>
        <p:nvSpPr>
          <p:cNvPr id="116" name="Google Shape;116;p24"/>
          <p:cNvSpPr txBox="1"/>
          <p:nvPr>
            <p:ph idx="4294967295" type="ctrTitle"/>
          </p:nvPr>
        </p:nvSpPr>
        <p:spPr>
          <a:xfrm>
            <a:off x="2760756" y="3256125"/>
            <a:ext cx="811200" cy="5778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16</a:t>
            </a:r>
            <a:endParaRPr sz="2400">
              <a:latin typeface="Work Sans Regular"/>
              <a:ea typeface="Work Sans Regular"/>
              <a:cs typeface="Work Sans Regular"/>
              <a:sym typeface="Work Sans Regular"/>
            </a:endParaRPr>
          </a:p>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a:t>
            </a:r>
            <a:endParaRPr sz="2400">
              <a:latin typeface="Work Sans Regular"/>
              <a:ea typeface="Work Sans Regular"/>
              <a:cs typeface="Work Sans Regular"/>
              <a:sym typeface="Work Sans Regular"/>
            </a:endParaRPr>
          </a:p>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17</a:t>
            </a:r>
            <a:endParaRPr sz="2400">
              <a:latin typeface="Work Sans Regular"/>
              <a:ea typeface="Work Sans Regular"/>
              <a:cs typeface="Work Sans Regular"/>
              <a:sym typeface="Work Sans Regular"/>
            </a:endParaRPr>
          </a:p>
        </p:txBody>
      </p:sp>
      <p:sp>
        <p:nvSpPr>
          <p:cNvPr id="117" name="Google Shape;117;p24"/>
          <p:cNvSpPr txBox="1"/>
          <p:nvPr/>
        </p:nvSpPr>
        <p:spPr>
          <a:xfrm>
            <a:off x="3571950" y="825525"/>
            <a:ext cx="3003300" cy="7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Work Sans"/>
                <a:ea typeface="Work Sans"/>
                <a:cs typeface="Work Sans"/>
                <a:sym typeface="Work Sans"/>
              </a:rPr>
              <a:t>Initial Draft of Setting Context, Scope of CUI and Script</a:t>
            </a:r>
            <a:endParaRPr b="1" sz="1200">
              <a:solidFill>
                <a:schemeClr val="dk1"/>
              </a:solidFill>
              <a:latin typeface="Work Sans"/>
              <a:ea typeface="Work Sans"/>
              <a:cs typeface="Work Sans"/>
              <a:sym typeface="Work Sans"/>
            </a:endParaRPr>
          </a:p>
        </p:txBody>
      </p:sp>
      <p:sp>
        <p:nvSpPr>
          <p:cNvPr id="118" name="Google Shape;118;p24"/>
          <p:cNvSpPr txBox="1"/>
          <p:nvPr/>
        </p:nvSpPr>
        <p:spPr>
          <a:xfrm>
            <a:off x="3616275" y="1261034"/>
            <a:ext cx="2445900" cy="7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Barlow"/>
                <a:ea typeface="Barlow"/>
                <a:cs typeface="Barlow"/>
                <a:sym typeface="Barlow"/>
              </a:rPr>
              <a:t>First draft of the scenario and basic script for the project. Including purpose of the trip, the passenger's internal state, and external context. </a:t>
            </a:r>
            <a:endParaRPr sz="1000">
              <a:latin typeface="Barlow"/>
              <a:ea typeface="Barlow"/>
              <a:cs typeface="Barlow"/>
              <a:sym typeface="Barlow"/>
            </a:endParaRPr>
          </a:p>
          <a:p>
            <a:pPr indent="0" lvl="0" marL="0" rtl="0" algn="l">
              <a:spcBef>
                <a:spcPts val="0"/>
              </a:spcBef>
              <a:spcAft>
                <a:spcPts val="0"/>
              </a:spcAft>
              <a:buNone/>
            </a:pPr>
            <a:r>
              <a:t/>
            </a:r>
            <a:endParaRPr sz="1000">
              <a:latin typeface="Barlow"/>
              <a:ea typeface="Barlow"/>
              <a:cs typeface="Barlow"/>
              <a:sym typeface="Barlow"/>
            </a:endParaRPr>
          </a:p>
        </p:txBody>
      </p:sp>
      <p:sp>
        <p:nvSpPr>
          <p:cNvPr id="119" name="Google Shape;119;p24"/>
          <p:cNvSpPr txBox="1"/>
          <p:nvPr/>
        </p:nvSpPr>
        <p:spPr>
          <a:xfrm>
            <a:off x="3573600" y="2169450"/>
            <a:ext cx="3250800" cy="4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Work Sans"/>
                <a:ea typeface="Work Sans"/>
                <a:cs typeface="Work Sans"/>
                <a:sym typeface="Work Sans"/>
              </a:rPr>
              <a:t>Revised Setting Context &amp; Scope of CUI</a:t>
            </a:r>
            <a:endParaRPr/>
          </a:p>
        </p:txBody>
      </p:sp>
      <p:sp>
        <p:nvSpPr>
          <p:cNvPr id="120" name="Google Shape;120;p24"/>
          <p:cNvSpPr txBox="1"/>
          <p:nvPr/>
        </p:nvSpPr>
        <p:spPr>
          <a:xfrm>
            <a:off x="3616275" y="2454534"/>
            <a:ext cx="2445900" cy="7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Barlow"/>
                <a:ea typeface="Barlow"/>
                <a:cs typeface="Barlow"/>
                <a:sym typeface="Barlow"/>
              </a:rPr>
              <a:t>The team reframed the scenario and passenger profile for the project. </a:t>
            </a:r>
            <a:endParaRPr sz="1000">
              <a:latin typeface="Barlow"/>
              <a:ea typeface="Barlow"/>
              <a:cs typeface="Barlow"/>
              <a:sym typeface="Barlow"/>
            </a:endParaRPr>
          </a:p>
        </p:txBody>
      </p:sp>
      <p:sp>
        <p:nvSpPr>
          <p:cNvPr id="121" name="Google Shape;121;p24"/>
          <p:cNvSpPr txBox="1"/>
          <p:nvPr/>
        </p:nvSpPr>
        <p:spPr>
          <a:xfrm>
            <a:off x="3616275" y="3262434"/>
            <a:ext cx="2600100" cy="308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latin typeface="Work Sans"/>
                <a:ea typeface="Work Sans"/>
                <a:cs typeface="Work Sans"/>
                <a:sym typeface="Work Sans"/>
              </a:rPr>
              <a:t>Revised Script &amp; VoiceFlow</a:t>
            </a:r>
            <a:endParaRPr b="1" sz="1200">
              <a:latin typeface="Work Sans"/>
              <a:ea typeface="Work Sans"/>
              <a:cs typeface="Work Sans"/>
              <a:sym typeface="Work Sans"/>
            </a:endParaRPr>
          </a:p>
        </p:txBody>
      </p:sp>
      <p:sp>
        <p:nvSpPr>
          <p:cNvPr id="122" name="Google Shape;122;p24"/>
          <p:cNvSpPr txBox="1"/>
          <p:nvPr/>
        </p:nvSpPr>
        <p:spPr>
          <a:xfrm>
            <a:off x="3616275" y="3516884"/>
            <a:ext cx="2445900" cy="7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Barlow"/>
                <a:ea typeface="Barlow"/>
                <a:cs typeface="Barlow"/>
                <a:sym typeface="Barlow"/>
              </a:rPr>
              <a:t>Begin to develop the final CUI and thinking about how to transition between the different events.</a:t>
            </a:r>
            <a:endParaRPr sz="1000">
              <a:latin typeface="Barlow"/>
              <a:ea typeface="Barlow"/>
              <a:cs typeface="Barlow"/>
              <a:sym typeface="Barlow"/>
            </a:endParaRPr>
          </a:p>
        </p:txBody>
      </p:sp>
      <p:sp>
        <p:nvSpPr>
          <p:cNvPr id="123" name="Google Shape;123;p24"/>
          <p:cNvSpPr txBox="1"/>
          <p:nvPr>
            <p:ph idx="4294967295" type="ctrTitle"/>
          </p:nvPr>
        </p:nvSpPr>
        <p:spPr>
          <a:xfrm>
            <a:off x="2759764" y="4385700"/>
            <a:ext cx="811200" cy="5778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0"/>
              </a:spcAft>
              <a:buNone/>
            </a:pPr>
            <a:r>
              <a:rPr lang="en" sz="2400">
                <a:latin typeface="Work Sans Regular"/>
                <a:ea typeface="Work Sans Regular"/>
                <a:cs typeface="Work Sans Regular"/>
                <a:sym typeface="Work Sans Regular"/>
              </a:rPr>
              <a:t>18</a:t>
            </a:r>
            <a:endParaRPr sz="2400">
              <a:latin typeface="Work Sans Regular"/>
              <a:ea typeface="Work Sans Regular"/>
              <a:cs typeface="Work Sans Regular"/>
              <a:sym typeface="Work Sans Regular"/>
            </a:endParaRPr>
          </a:p>
          <a:p>
            <a:pPr indent="0" lvl="0" marL="0" rtl="0" algn="ctr">
              <a:lnSpc>
                <a:spcPct val="75000"/>
              </a:lnSpc>
              <a:spcBef>
                <a:spcPts val="0"/>
              </a:spcBef>
              <a:spcAft>
                <a:spcPts val="0"/>
              </a:spcAft>
              <a:buNone/>
            </a:pPr>
            <a:r>
              <a:t/>
            </a:r>
            <a:endParaRPr sz="2400">
              <a:latin typeface="Work Sans Regular"/>
              <a:ea typeface="Work Sans Regular"/>
              <a:cs typeface="Work Sans Regular"/>
              <a:sym typeface="Work Sans Regular"/>
            </a:endParaRPr>
          </a:p>
        </p:txBody>
      </p:sp>
      <p:sp>
        <p:nvSpPr>
          <p:cNvPr id="124" name="Google Shape;124;p24"/>
          <p:cNvSpPr txBox="1"/>
          <p:nvPr/>
        </p:nvSpPr>
        <p:spPr>
          <a:xfrm>
            <a:off x="3615283" y="4392009"/>
            <a:ext cx="2600100" cy="308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latin typeface="Work Sans"/>
                <a:ea typeface="Work Sans"/>
                <a:cs typeface="Work Sans"/>
                <a:sym typeface="Work Sans"/>
              </a:rPr>
              <a:t>Reflections</a:t>
            </a:r>
            <a:endParaRPr b="1" sz="1200">
              <a:latin typeface="Work Sans"/>
              <a:ea typeface="Work Sans"/>
              <a:cs typeface="Work Sans"/>
              <a:sym typeface="Work Sans"/>
            </a:endParaRPr>
          </a:p>
        </p:txBody>
      </p:sp>
      <p:sp>
        <p:nvSpPr>
          <p:cNvPr id="125" name="Google Shape;125;p24"/>
          <p:cNvSpPr txBox="1"/>
          <p:nvPr/>
        </p:nvSpPr>
        <p:spPr>
          <a:xfrm>
            <a:off x="3615295" y="4646455"/>
            <a:ext cx="24459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Barlow"/>
                <a:ea typeface="Barlow"/>
                <a:cs typeface="Barlow"/>
                <a:sym typeface="Barlow"/>
              </a:rPr>
              <a:t>Team reflections towards the project.</a:t>
            </a:r>
            <a:endParaRPr sz="1000">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29" name="Shape 129"/>
        <p:cNvGrpSpPr/>
        <p:nvPr/>
      </p:nvGrpSpPr>
      <p:grpSpPr>
        <a:xfrm>
          <a:off x="0" y="0"/>
          <a:ext cx="0" cy="0"/>
          <a:chOff x="0" y="0"/>
          <a:chExt cx="0" cy="0"/>
        </a:xfrm>
      </p:grpSpPr>
      <p:sp>
        <p:nvSpPr>
          <p:cNvPr id="130" name="Google Shape;130;p25"/>
          <p:cNvSpPr txBox="1"/>
          <p:nvPr>
            <p:ph type="ctrTitle"/>
          </p:nvPr>
        </p:nvSpPr>
        <p:spPr>
          <a:xfrm>
            <a:off x="516874" y="312350"/>
            <a:ext cx="78078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latin typeface="Barlow Light"/>
                <a:ea typeface="Barlow Light"/>
                <a:cs typeface="Barlow Light"/>
                <a:sym typeface="Barlow Light"/>
              </a:rPr>
              <a:t>Initial Draft of Setting Context &amp; Scope of CUI</a:t>
            </a:r>
            <a:endParaRPr sz="2400">
              <a:latin typeface="Barlow Light"/>
              <a:ea typeface="Barlow Light"/>
              <a:cs typeface="Barlow Light"/>
              <a:sym typeface="Barlow Light"/>
            </a:endParaRPr>
          </a:p>
          <a:p>
            <a:pPr indent="0" lvl="0" marL="0" rtl="0" algn="l">
              <a:spcBef>
                <a:spcPts val="0"/>
              </a:spcBef>
              <a:spcAft>
                <a:spcPts val="0"/>
              </a:spcAft>
              <a:buNone/>
            </a:pPr>
            <a:r>
              <a:t/>
            </a:r>
            <a:endParaRPr/>
          </a:p>
        </p:txBody>
      </p:sp>
      <p:sp>
        <p:nvSpPr>
          <p:cNvPr id="131" name="Google Shape;131;p25"/>
          <p:cNvSpPr txBox="1"/>
          <p:nvPr>
            <p:ph idx="1" type="subTitle"/>
          </p:nvPr>
        </p:nvSpPr>
        <p:spPr>
          <a:xfrm>
            <a:off x="2332875" y="1799525"/>
            <a:ext cx="3174000" cy="30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D5A6BD"/>
                </a:solidFill>
                <a:latin typeface="Barlow"/>
                <a:ea typeface="Barlow"/>
                <a:cs typeface="Barlow"/>
                <a:sym typeface="Barlow"/>
              </a:rPr>
              <a:t>TRIP DETAILS</a:t>
            </a:r>
            <a:endParaRPr b="1" sz="1200">
              <a:solidFill>
                <a:srgbClr val="D5A6BD"/>
              </a:solidFill>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Pickup Location: </a:t>
            </a:r>
            <a:r>
              <a:rPr lang="en" sz="1200">
                <a:latin typeface="Barlow"/>
                <a:ea typeface="Barlow"/>
                <a:cs typeface="Barlow"/>
                <a:sym typeface="Barlow"/>
              </a:rPr>
              <a:t>Carnegie Mellon University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Destination: </a:t>
            </a:r>
            <a:r>
              <a:rPr lang="en" sz="1200">
                <a:latin typeface="Barlow"/>
                <a:ea typeface="Barlow"/>
                <a:cs typeface="Barlow"/>
                <a:sym typeface="Barlow"/>
              </a:rPr>
              <a:t>PNC Broadway in Pittsburgh (BENEDUM CENTER)</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rPr b="1" lang="en" sz="1200">
                <a:solidFill>
                  <a:srgbClr val="D5A6BD"/>
                </a:solidFill>
                <a:latin typeface="Barlow"/>
                <a:ea typeface="Barlow"/>
                <a:cs typeface="Barlow"/>
                <a:sym typeface="Barlow"/>
              </a:rPr>
              <a:t>EXTERNAL CONDITIONS</a:t>
            </a:r>
            <a:endParaRPr b="1" sz="1200">
              <a:solidFill>
                <a:srgbClr val="D5A6BD"/>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Heavy Snow (High Traffic)</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Did not have time to prepare for the date</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rPr b="1" lang="en" sz="1200">
                <a:solidFill>
                  <a:srgbClr val="D5A6BD"/>
                </a:solidFill>
                <a:latin typeface="Barlow"/>
                <a:ea typeface="Barlow"/>
                <a:cs typeface="Barlow"/>
                <a:sym typeface="Barlow"/>
              </a:rPr>
              <a:t>INTERNAL CONDITION + GOALS</a:t>
            </a:r>
            <a:endParaRPr b="1" sz="1200">
              <a:solidFill>
                <a:srgbClr val="D5A6BD"/>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Nervous and worried</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Want to leave a good impression</a:t>
            </a:r>
            <a:endParaRPr sz="1200">
              <a:latin typeface="Barlow"/>
              <a:ea typeface="Barlow"/>
              <a:cs typeface="Barlow"/>
              <a:sym typeface="Barlow"/>
            </a:endParaRPr>
          </a:p>
        </p:txBody>
      </p:sp>
      <p:pic>
        <p:nvPicPr>
          <p:cNvPr id="132" name="Google Shape;132;p25"/>
          <p:cNvPicPr preferRelativeResize="0"/>
          <p:nvPr/>
        </p:nvPicPr>
        <p:blipFill rotWithShape="1">
          <a:blip r:embed="rId3">
            <a:alphaModFix/>
          </a:blip>
          <a:srcRect b="9855" l="9756" r="70946" t="28431"/>
          <a:stretch/>
        </p:blipFill>
        <p:spPr>
          <a:xfrm>
            <a:off x="516875" y="1102775"/>
            <a:ext cx="1670598" cy="3561901"/>
          </a:xfrm>
          <a:prstGeom prst="rect">
            <a:avLst/>
          </a:prstGeom>
          <a:noFill/>
          <a:ln>
            <a:noFill/>
          </a:ln>
        </p:spPr>
      </p:pic>
      <p:sp>
        <p:nvSpPr>
          <p:cNvPr id="133" name="Google Shape;133;p25"/>
          <p:cNvSpPr txBox="1"/>
          <p:nvPr>
            <p:ph idx="1" type="subTitle"/>
          </p:nvPr>
        </p:nvSpPr>
        <p:spPr>
          <a:xfrm>
            <a:off x="5841725" y="1799525"/>
            <a:ext cx="3174000" cy="25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D5A6BD"/>
                </a:solidFill>
                <a:latin typeface="Barlow"/>
                <a:ea typeface="Barlow"/>
                <a:cs typeface="Barlow"/>
                <a:sym typeface="Barlow"/>
              </a:rPr>
              <a:t>PASSENGER PROFILE</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Michael is a 25-year-old engineer working at Carnegie Mellon University. He recently gets to know a girl and plan to hang out with her watching Les Miserables. He really likes the girl but has no time for arranging things including gifts and restaurants. </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In addition, he is really nervous. During this trip, he plans to stop by a flower shop and do research about the nearby restaurants. In addition, he would like to know more about Les Miserables. On a snowy day, he took an autonomous vehicle.</a:t>
            </a:r>
            <a:endParaRPr sz="1200">
              <a:latin typeface="Barlow"/>
              <a:ea typeface="Barlow"/>
              <a:cs typeface="Barlow"/>
              <a:sym typeface="Barlow"/>
            </a:endParaRPr>
          </a:p>
        </p:txBody>
      </p:sp>
      <p:sp>
        <p:nvSpPr>
          <p:cNvPr id="134" name="Google Shape;134;p25"/>
          <p:cNvSpPr txBox="1"/>
          <p:nvPr/>
        </p:nvSpPr>
        <p:spPr>
          <a:xfrm>
            <a:off x="2332875" y="1102775"/>
            <a:ext cx="59133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rlow"/>
                <a:ea typeface="Barlow"/>
                <a:cs typeface="Barlow"/>
                <a:sym typeface="Barlow"/>
              </a:rPr>
              <a:t>It’s an important night for Michael as he is on his way to the Benedum Center for a date.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38" name="Shape 138"/>
        <p:cNvGrpSpPr/>
        <p:nvPr/>
      </p:nvGrpSpPr>
      <p:grpSpPr>
        <a:xfrm>
          <a:off x="0" y="0"/>
          <a:ext cx="0" cy="0"/>
          <a:chOff x="0" y="0"/>
          <a:chExt cx="0" cy="0"/>
        </a:xfrm>
      </p:grpSpPr>
      <p:sp>
        <p:nvSpPr>
          <p:cNvPr id="139" name="Google Shape;139;p26"/>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Role of the In-Vehicle CUI</a:t>
            </a:r>
            <a:endParaRPr sz="2400">
              <a:latin typeface="Barlow Light"/>
              <a:ea typeface="Barlow Light"/>
              <a:cs typeface="Barlow Light"/>
              <a:sym typeface="Barlow Light"/>
            </a:endParaRPr>
          </a:p>
        </p:txBody>
      </p:sp>
      <p:sp>
        <p:nvSpPr>
          <p:cNvPr id="140" name="Google Shape;14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141" name="Google Shape;141;p26"/>
          <p:cNvSpPr txBox="1"/>
          <p:nvPr>
            <p:ph idx="1" type="subTitle"/>
          </p:nvPr>
        </p:nvSpPr>
        <p:spPr>
          <a:xfrm>
            <a:off x="574800" y="982200"/>
            <a:ext cx="3311100" cy="38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Barlow"/>
                <a:ea typeface="Barlow"/>
                <a:cs typeface="Barlow"/>
                <a:sym typeface="Barlow"/>
              </a:rPr>
              <a:t>Our CUI is focused on ensuring that the user has an enjoyable ride by identifying the user’s needs and helping to ease any problems identified. </a:t>
            </a:r>
            <a:endParaRPr sz="1400">
              <a:latin typeface="Barlow"/>
              <a:ea typeface="Barlow"/>
              <a:cs typeface="Barlow"/>
              <a:sym typeface="Barlow"/>
            </a:endParaRPr>
          </a:p>
          <a:p>
            <a:pPr indent="0" lvl="0" marL="0" rtl="0" algn="l">
              <a:spcBef>
                <a:spcPts val="0"/>
              </a:spcBef>
              <a:spcAft>
                <a:spcPts val="0"/>
              </a:spcAft>
              <a:buNone/>
            </a:pPr>
            <a:r>
              <a:t/>
            </a:r>
            <a:endParaRPr sz="1800">
              <a:latin typeface="Barlow"/>
              <a:ea typeface="Barlow"/>
              <a:cs typeface="Barlow"/>
              <a:sym typeface="Barlow"/>
            </a:endParaRPr>
          </a:p>
          <a:p>
            <a:pPr indent="0" lvl="0" marL="0" rtl="0" algn="l">
              <a:spcBef>
                <a:spcPts val="0"/>
              </a:spcBef>
              <a:spcAft>
                <a:spcPts val="0"/>
              </a:spcAft>
              <a:buNone/>
            </a:pPr>
            <a:r>
              <a:rPr lang="en" sz="1400">
                <a:latin typeface="Barlow"/>
                <a:ea typeface="Barlow"/>
                <a:cs typeface="Barlow"/>
                <a:sym typeface="Barlow"/>
              </a:rPr>
              <a:t>In our scenario, the CUI identified that Michael was nervous about his date. It then proceeded to help ease his emotions and aid in preparing him for his date by helping him buy a gift, place a reservation, and familiarize himself with a musical.  </a:t>
            </a:r>
            <a:endParaRPr sz="1400">
              <a:latin typeface="Barlow"/>
              <a:ea typeface="Barlow"/>
              <a:cs typeface="Barlow"/>
              <a:sym typeface="Barlow"/>
            </a:endParaRPr>
          </a:p>
        </p:txBody>
      </p:sp>
      <p:pic>
        <p:nvPicPr>
          <p:cNvPr id="142" name="Google Shape;142;p26"/>
          <p:cNvPicPr preferRelativeResize="0"/>
          <p:nvPr/>
        </p:nvPicPr>
        <p:blipFill>
          <a:blip r:embed="rId3">
            <a:alphaModFix/>
          </a:blip>
          <a:stretch>
            <a:fillRect/>
          </a:stretch>
        </p:blipFill>
        <p:spPr>
          <a:xfrm>
            <a:off x="3885900" y="1229681"/>
            <a:ext cx="5019525" cy="33415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46" name="Shape 146"/>
        <p:cNvGrpSpPr/>
        <p:nvPr/>
      </p:nvGrpSpPr>
      <p:grpSpPr>
        <a:xfrm>
          <a:off x="0" y="0"/>
          <a:ext cx="0" cy="0"/>
          <a:chOff x="0" y="0"/>
          <a:chExt cx="0" cy="0"/>
        </a:xfrm>
      </p:grpSpPr>
      <p:sp>
        <p:nvSpPr>
          <p:cNvPr id="147" name="Google Shape;147;p27"/>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First Drafts of Conversational Interactions and Script</a:t>
            </a:r>
            <a:endParaRPr sz="2400">
              <a:latin typeface="Barlow Light"/>
              <a:ea typeface="Barlow Light"/>
              <a:cs typeface="Barlow Light"/>
              <a:sym typeface="Barlow Light"/>
            </a:endParaRPr>
          </a:p>
        </p:txBody>
      </p:sp>
      <p:sp>
        <p:nvSpPr>
          <p:cNvPr id="148" name="Google Shape;14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149" name="Google Shape;149;p27"/>
          <p:cNvSpPr txBox="1"/>
          <p:nvPr>
            <p:ph idx="1" type="subTitle"/>
          </p:nvPr>
        </p:nvSpPr>
        <p:spPr>
          <a:xfrm>
            <a:off x="562500" y="1143125"/>
            <a:ext cx="7994400" cy="3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B: Bot		M: Michael</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B: So are you watching the show with anyone?</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M: Well, I guess you can say she is someone special. </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B: Let me guess, are you going on a date?</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M: Haha… yea</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B: Do you know what is most important on a date? </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M: I don’t know. Leave a good impression?</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B: Actually, it’s all about being yourself and paying attention to the details.</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M: What do you mean by that? OR Can you elaborate more on that?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Start with a subtle cologne that is not too overpowering, especially when you don’t want to take away from the  </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      show.Use other senses to your advantage, such as smell and hearing to set up a mood. </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M: Hm…. well do you have any suggestions on how I should act?</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Definitely you should take it slow and not give too much of yourself at once so that she will want to get to know you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better. If you try to be someone you are not, it will only generate a false impression for her. Of course, you should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show equal amounts of attention and always be tentative to her. This will help portrait you as more dependable and </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      reliable. Do you think you can do it?</a:t>
            </a:r>
            <a:endParaRPr sz="12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200">
                <a:latin typeface="Barlow"/>
                <a:ea typeface="Barlow"/>
                <a:cs typeface="Barlow"/>
                <a:sym typeface="Barlow"/>
              </a:rPr>
              <a:t>M: I’m not sure.</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I am confident that you will do great.</a:t>
            </a:r>
            <a:endParaRPr sz="1200">
              <a:latin typeface="Barlow"/>
              <a:ea typeface="Barlow"/>
              <a:cs typeface="Barlow"/>
              <a:sym typeface="Barlow"/>
            </a:endParaRPr>
          </a:p>
        </p:txBody>
      </p:sp>
      <p:sp>
        <p:nvSpPr>
          <p:cNvPr id="150" name="Google Shape;150;p27"/>
          <p:cNvSpPr txBox="1"/>
          <p:nvPr>
            <p:ph type="ctrTitle"/>
          </p:nvPr>
        </p:nvSpPr>
        <p:spPr>
          <a:xfrm>
            <a:off x="562500" y="915325"/>
            <a:ext cx="2275800" cy="30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D5A6BD"/>
                </a:solidFill>
                <a:latin typeface="Barlow"/>
                <a:ea typeface="Barlow"/>
                <a:cs typeface="Barlow"/>
                <a:sym typeface="Barlow"/>
              </a:rPr>
              <a:t>Date Night Prep Talk </a:t>
            </a:r>
            <a:r>
              <a:rPr b="0" lang="en">
                <a:solidFill>
                  <a:srgbClr val="D5A6BD"/>
                </a:solidFill>
                <a:latin typeface="Barlow"/>
                <a:ea typeface="Barlow"/>
                <a:cs typeface="Barlow"/>
                <a:sym typeface="Barlow"/>
              </a:rPr>
              <a:t> (Scarlet)</a:t>
            </a:r>
            <a:endParaRPr>
              <a:solidFill>
                <a:srgbClr val="D5A6BD"/>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54" name="Shape 154"/>
        <p:cNvGrpSpPr/>
        <p:nvPr/>
      </p:nvGrpSpPr>
      <p:grpSpPr>
        <a:xfrm>
          <a:off x="0" y="0"/>
          <a:ext cx="0" cy="0"/>
          <a:chOff x="0" y="0"/>
          <a:chExt cx="0" cy="0"/>
        </a:xfrm>
      </p:grpSpPr>
      <p:sp>
        <p:nvSpPr>
          <p:cNvPr id="155" name="Google Shape;155;p28"/>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First Drafts of Conversational Interactions and Script</a:t>
            </a:r>
            <a:endParaRPr sz="2400">
              <a:latin typeface="Barlow Light"/>
              <a:ea typeface="Barlow Light"/>
              <a:cs typeface="Barlow Light"/>
              <a:sym typeface="Barlow Light"/>
            </a:endParaRPr>
          </a:p>
        </p:txBody>
      </p:sp>
      <p:sp>
        <p:nvSpPr>
          <p:cNvPr id="156" name="Google Shape;156;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157" name="Google Shape;157;p28"/>
          <p:cNvSpPr txBox="1"/>
          <p:nvPr>
            <p:ph idx="1" type="subTitle"/>
          </p:nvPr>
        </p:nvSpPr>
        <p:spPr>
          <a:xfrm>
            <a:off x="562500" y="1143125"/>
            <a:ext cx="7994400" cy="3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Barlow"/>
                <a:ea typeface="Barlow"/>
                <a:cs typeface="Barlow"/>
                <a:sym typeface="Barlow"/>
              </a:rPr>
              <a:t>B = Bot, M = Michael </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a:t>
            </a:r>
            <a:r>
              <a:rPr lang="en" sz="1200">
                <a:latin typeface="Barlow"/>
                <a:ea typeface="Barlow"/>
                <a:cs typeface="Barlow"/>
                <a:sym typeface="Barlow"/>
              </a:rPr>
              <a:t>: Hi, Michael. How are you today?</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Good. Could you help me find the nearest flower shop?</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Sure.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Here are three recommendations. No.1 Squirrel  Hill Flower Shop 0.8mi No.2  Gidas Flowers 1.8mi No.3  Alex’s East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End Floral Shoppe 2.2mi. Which one do you prefer?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Squirrel  Hill Flower Shop sounds nice. Could you help make a call?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Of course. Ding…… (talking with a saleslady)</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Thank you. Let’s go to Squirrel  Hill Flower Shop to pick up the</a:t>
            </a:r>
            <a:r>
              <a:rPr lang="en" sz="1200">
                <a:latin typeface="Barlow"/>
                <a:ea typeface="Barlow"/>
                <a:cs typeface="Barlow"/>
                <a:sym typeface="Barlow"/>
              </a:rPr>
              <a:t>  </a:t>
            </a:r>
            <a:r>
              <a:rPr lang="en" sz="1200">
                <a:latin typeface="Barlow"/>
                <a:ea typeface="Barlow"/>
                <a:cs typeface="Barlow"/>
                <a:sym typeface="Barlow"/>
              </a:rPr>
              <a:t>flower.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a:t>
            </a:r>
            <a:r>
              <a:rPr lang="en" sz="1200">
                <a:latin typeface="Barlow"/>
                <a:ea typeface="Barlow"/>
                <a:cs typeface="Barlow"/>
                <a:sym typeface="Barlow"/>
              </a:rPr>
              <a:t> </a:t>
            </a:r>
            <a:r>
              <a:rPr lang="en" sz="1200">
                <a:latin typeface="Barlow"/>
                <a:ea typeface="Barlow"/>
                <a:cs typeface="Barlow"/>
                <a:sym typeface="Barlow"/>
              </a:rPr>
              <a:t>The flower will be ready after 30 min. And it will only take 5 min to get there. Would you like to do something else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before going to the flower shop?</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Oh, right. I did not notice that. Do you have any recommendations?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How about listening to some music from Les Miserables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Sure. Thanks.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My pleasure. </a:t>
            </a:r>
            <a:endParaRPr sz="1200">
              <a:latin typeface="Barlow"/>
              <a:ea typeface="Barlow"/>
              <a:cs typeface="Barlow"/>
              <a:sym typeface="Barlow"/>
            </a:endParaRPr>
          </a:p>
          <a:p>
            <a:pPr indent="0" lvl="0" marL="457200" rtl="0" algn="l">
              <a:spcBef>
                <a:spcPts val="0"/>
              </a:spcBef>
              <a:spcAft>
                <a:spcPts val="0"/>
              </a:spcAft>
              <a:buNone/>
            </a:pPr>
            <a:r>
              <a:t/>
            </a:r>
            <a:endParaRPr sz="1200">
              <a:latin typeface="Barlow"/>
              <a:ea typeface="Barlow"/>
              <a:cs typeface="Barlow"/>
              <a:sym typeface="Barlow"/>
            </a:endParaRPr>
          </a:p>
          <a:p>
            <a:pPr indent="0" lvl="0" marL="457200" rtl="0" algn="l">
              <a:spcBef>
                <a:spcPts val="0"/>
              </a:spcBef>
              <a:spcAft>
                <a:spcPts val="0"/>
              </a:spcAft>
              <a:buNone/>
            </a:pPr>
            <a:r>
              <a:t/>
            </a:r>
            <a:endParaRPr sz="1200">
              <a:latin typeface="Barlow"/>
              <a:ea typeface="Barlow"/>
              <a:cs typeface="Barlow"/>
              <a:sym typeface="Barlow"/>
            </a:endParaRPr>
          </a:p>
        </p:txBody>
      </p:sp>
      <p:sp>
        <p:nvSpPr>
          <p:cNvPr id="158" name="Google Shape;158;p28"/>
          <p:cNvSpPr txBox="1"/>
          <p:nvPr>
            <p:ph type="ctrTitle"/>
          </p:nvPr>
        </p:nvSpPr>
        <p:spPr>
          <a:xfrm>
            <a:off x="562500" y="915325"/>
            <a:ext cx="2275800" cy="30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D5A6BD"/>
                </a:solidFill>
                <a:latin typeface="Barlow"/>
                <a:ea typeface="Barlow"/>
                <a:cs typeface="Barlow"/>
                <a:sym typeface="Barlow"/>
              </a:rPr>
              <a:t>Buying a Gift</a:t>
            </a:r>
            <a:r>
              <a:rPr lang="en">
                <a:solidFill>
                  <a:srgbClr val="D5A6BD"/>
                </a:solidFill>
                <a:latin typeface="Barlow"/>
                <a:ea typeface="Barlow"/>
                <a:cs typeface="Barlow"/>
                <a:sym typeface="Barlow"/>
              </a:rPr>
              <a:t> </a:t>
            </a:r>
            <a:r>
              <a:rPr b="0" lang="en">
                <a:solidFill>
                  <a:srgbClr val="D5A6BD"/>
                </a:solidFill>
                <a:latin typeface="Barlow"/>
                <a:ea typeface="Barlow"/>
                <a:cs typeface="Barlow"/>
                <a:sym typeface="Barlow"/>
              </a:rPr>
              <a:t> (Junhui)</a:t>
            </a:r>
            <a:endParaRPr>
              <a:solidFill>
                <a:srgbClr val="D5A6BD"/>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62" name="Shape 162"/>
        <p:cNvGrpSpPr/>
        <p:nvPr/>
      </p:nvGrpSpPr>
      <p:grpSpPr>
        <a:xfrm>
          <a:off x="0" y="0"/>
          <a:ext cx="0" cy="0"/>
          <a:chOff x="0" y="0"/>
          <a:chExt cx="0" cy="0"/>
        </a:xfrm>
      </p:grpSpPr>
      <p:sp>
        <p:nvSpPr>
          <p:cNvPr id="163" name="Google Shape;163;p29"/>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First Drafts of Conversational Interactions and Script</a:t>
            </a:r>
            <a:endParaRPr sz="2400">
              <a:latin typeface="Barlow Light"/>
              <a:ea typeface="Barlow Light"/>
              <a:cs typeface="Barlow Light"/>
              <a:sym typeface="Barlow Light"/>
            </a:endParaRPr>
          </a:p>
        </p:txBody>
      </p:sp>
      <p:sp>
        <p:nvSpPr>
          <p:cNvPr id="164" name="Google Shape;164;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165" name="Google Shape;165;p29"/>
          <p:cNvSpPr txBox="1"/>
          <p:nvPr>
            <p:ph idx="1" type="subTitle"/>
          </p:nvPr>
        </p:nvSpPr>
        <p:spPr>
          <a:xfrm>
            <a:off x="562500" y="1143125"/>
            <a:ext cx="7994400" cy="3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Barlow"/>
                <a:ea typeface="Barlow"/>
                <a:cs typeface="Barlow"/>
                <a:sym typeface="Barlow"/>
              </a:rPr>
              <a:t>B: Bot		M: Michael</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Hello Michael, I noticed that you are headed towards PNC Broadway. What show are you planning to watch?</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Les Miserables.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Sounds fun, are you familiar with the songs?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No, I am not.</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Oh, would you like to listen to a Les Miserables playlist to familiarize yourself?</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Sure.</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Sounds good. (Plays music)</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p:txBody>
      </p:sp>
      <p:sp>
        <p:nvSpPr>
          <p:cNvPr id="166" name="Google Shape;166;p29"/>
          <p:cNvSpPr txBox="1"/>
          <p:nvPr>
            <p:ph type="ctrTitle"/>
          </p:nvPr>
        </p:nvSpPr>
        <p:spPr>
          <a:xfrm>
            <a:off x="562500" y="915325"/>
            <a:ext cx="2275800" cy="30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D5A6BD"/>
                </a:solidFill>
                <a:latin typeface="Barlow"/>
                <a:ea typeface="Barlow"/>
                <a:cs typeface="Barlow"/>
                <a:sym typeface="Barlow"/>
              </a:rPr>
              <a:t>Playing Music </a:t>
            </a:r>
            <a:r>
              <a:rPr b="0" lang="en">
                <a:solidFill>
                  <a:srgbClr val="D5A6BD"/>
                </a:solidFill>
                <a:latin typeface="Barlow"/>
                <a:ea typeface="Barlow"/>
                <a:cs typeface="Barlow"/>
                <a:sym typeface="Barlow"/>
              </a:rPr>
              <a:t> (Sprina)</a:t>
            </a:r>
            <a:endParaRPr>
              <a:solidFill>
                <a:srgbClr val="D5A6BD"/>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0" name="Shape 170"/>
        <p:cNvGrpSpPr/>
        <p:nvPr/>
      </p:nvGrpSpPr>
      <p:grpSpPr>
        <a:xfrm>
          <a:off x="0" y="0"/>
          <a:ext cx="0" cy="0"/>
          <a:chOff x="0" y="0"/>
          <a:chExt cx="0" cy="0"/>
        </a:xfrm>
      </p:grpSpPr>
      <p:sp>
        <p:nvSpPr>
          <p:cNvPr id="171" name="Google Shape;171;p30"/>
          <p:cNvSpPr txBox="1"/>
          <p:nvPr>
            <p:ph idx="2" type="title"/>
          </p:nvPr>
        </p:nvSpPr>
        <p:spPr>
          <a:xfrm>
            <a:off x="530801" y="214525"/>
            <a:ext cx="7674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First Drafts of Conversational Interactions and Script</a:t>
            </a:r>
            <a:endParaRPr sz="2400">
              <a:latin typeface="Barlow Light"/>
              <a:ea typeface="Barlow Light"/>
              <a:cs typeface="Barlow Light"/>
              <a:sym typeface="Barlow Light"/>
            </a:endParaRPr>
          </a:p>
        </p:txBody>
      </p:sp>
      <p:sp>
        <p:nvSpPr>
          <p:cNvPr id="172" name="Google Shape;172;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173" name="Google Shape;173;p30"/>
          <p:cNvSpPr txBox="1"/>
          <p:nvPr>
            <p:ph idx="1" type="subTitle"/>
          </p:nvPr>
        </p:nvSpPr>
        <p:spPr>
          <a:xfrm>
            <a:off x="562500" y="1143125"/>
            <a:ext cx="7994400" cy="3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Barlow"/>
                <a:ea typeface="Barlow"/>
                <a:cs typeface="Barlow"/>
                <a:sym typeface="Barlow"/>
              </a:rPr>
              <a:t>B: Bot		M: Michael</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Hey, so after the show I was thinking that I should grab dinner with the girl.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That sounds like a great idea!</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Do you have any restaurant recommendations?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There are many good food places in Pittsburgh, do you have any preferences on location?</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 would like a restaurant near the Benedum Center where our show is playing.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Okay, do you have any food genre preferences?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 remember the girl told me she really likes italian food. So we could get that.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Sienna Mercato, Molinaro Restaurante and Bar, are popular italian restaurants near the Benedum Center.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Which one has the highest ratings?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Out of the three, Sienna Mercato has 4.4 stars, and Molinaro Restaurante has 4.3 stars.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I guess I want to go to the one that has the highest ratings, I want to have the perfect dinner with this girl and then if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      everything goes well ask her out officially at the end.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Sounds good! What time do you want to make your reservation?</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7:30 pm should be okay.</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I am going to make a reservation at Sienna Mercato for two at 7:30. Does that sound good?</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Yes.</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B: </a:t>
            </a:r>
            <a:r>
              <a:rPr lang="en" sz="1200">
                <a:solidFill>
                  <a:schemeClr val="dk1"/>
                </a:solidFill>
                <a:latin typeface="Barlow"/>
                <a:ea typeface="Barlow"/>
                <a:cs typeface="Barlow"/>
                <a:sym typeface="Barlow"/>
              </a:rPr>
              <a:t>(</a:t>
            </a:r>
            <a:r>
              <a:rPr lang="en" sz="1200">
                <a:solidFill>
                  <a:schemeClr val="dk1"/>
                </a:solidFill>
                <a:latin typeface="Barlow"/>
                <a:ea typeface="Barlow"/>
                <a:cs typeface="Barlow"/>
                <a:sym typeface="Barlow"/>
              </a:rPr>
              <a:t>Calls restaurant to make reservation) </a:t>
            </a:r>
            <a:r>
              <a:rPr lang="en" sz="1200">
                <a:latin typeface="Barlow"/>
                <a:ea typeface="Barlow"/>
                <a:cs typeface="Barlow"/>
                <a:sym typeface="Barlow"/>
              </a:rPr>
              <a:t>The reservation has been made. Hope you enjoy your dinner. </a:t>
            </a:r>
            <a:endParaRPr sz="1200">
              <a:latin typeface="Barlow"/>
              <a:ea typeface="Barlow"/>
              <a:cs typeface="Barlow"/>
              <a:sym typeface="Barlow"/>
            </a:endParaRPr>
          </a:p>
          <a:p>
            <a:pPr indent="0" lvl="0" marL="0" rtl="0" algn="l">
              <a:spcBef>
                <a:spcPts val="0"/>
              </a:spcBef>
              <a:spcAft>
                <a:spcPts val="0"/>
              </a:spcAft>
              <a:buNone/>
            </a:pPr>
            <a:r>
              <a:rPr lang="en" sz="1200">
                <a:latin typeface="Barlow"/>
                <a:ea typeface="Barlow"/>
                <a:cs typeface="Barlow"/>
                <a:sym typeface="Barlow"/>
              </a:rPr>
              <a:t>M: Thank you so much!</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a:p>
            <a:pPr indent="0" lvl="0" marL="0" rtl="0" algn="l">
              <a:spcBef>
                <a:spcPts val="0"/>
              </a:spcBef>
              <a:spcAft>
                <a:spcPts val="0"/>
              </a:spcAft>
              <a:buNone/>
            </a:pPr>
            <a:r>
              <a:t/>
            </a:r>
            <a:endParaRPr sz="1200">
              <a:latin typeface="Barlow"/>
              <a:ea typeface="Barlow"/>
              <a:cs typeface="Barlow"/>
              <a:sym typeface="Barlow"/>
            </a:endParaRPr>
          </a:p>
        </p:txBody>
      </p:sp>
      <p:sp>
        <p:nvSpPr>
          <p:cNvPr id="174" name="Google Shape;174;p30"/>
          <p:cNvSpPr txBox="1"/>
          <p:nvPr>
            <p:ph type="ctrTitle"/>
          </p:nvPr>
        </p:nvSpPr>
        <p:spPr>
          <a:xfrm>
            <a:off x="562500" y="915325"/>
            <a:ext cx="2792100" cy="30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D5A6BD"/>
                </a:solidFill>
                <a:latin typeface="Barlow"/>
                <a:ea typeface="Barlow"/>
                <a:cs typeface="Barlow"/>
                <a:sym typeface="Barlow"/>
              </a:rPr>
              <a:t>Restaurant recommendations</a:t>
            </a:r>
            <a:r>
              <a:rPr lang="en">
                <a:solidFill>
                  <a:srgbClr val="D5A6BD"/>
                </a:solidFill>
                <a:latin typeface="Barlow"/>
                <a:ea typeface="Barlow"/>
                <a:cs typeface="Barlow"/>
                <a:sym typeface="Barlow"/>
              </a:rPr>
              <a:t> </a:t>
            </a:r>
            <a:r>
              <a:rPr b="0" lang="en">
                <a:solidFill>
                  <a:srgbClr val="D5A6BD"/>
                </a:solidFill>
                <a:latin typeface="Barlow"/>
                <a:ea typeface="Barlow"/>
                <a:cs typeface="Barlow"/>
                <a:sym typeface="Barlow"/>
              </a:rPr>
              <a:t> (Eileen)</a:t>
            </a:r>
            <a:endParaRPr>
              <a:solidFill>
                <a:srgbClr val="D5A6BD"/>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8" name="Shape 178"/>
        <p:cNvGrpSpPr/>
        <p:nvPr/>
      </p:nvGrpSpPr>
      <p:grpSpPr>
        <a:xfrm>
          <a:off x="0" y="0"/>
          <a:ext cx="0" cy="0"/>
          <a:chOff x="0" y="0"/>
          <a:chExt cx="0" cy="0"/>
        </a:xfrm>
      </p:grpSpPr>
      <p:sp>
        <p:nvSpPr>
          <p:cNvPr id="179" name="Google Shape;179;p31"/>
          <p:cNvSpPr txBox="1"/>
          <p:nvPr>
            <p:ph idx="2" type="title"/>
          </p:nvPr>
        </p:nvSpPr>
        <p:spPr>
          <a:xfrm>
            <a:off x="530794" y="214525"/>
            <a:ext cx="7012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arlow Light"/>
                <a:ea typeface="Barlow Light"/>
                <a:cs typeface="Barlow Light"/>
                <a:sym typeface="Barlow Light"/>
              </a:rPr>
              <a:t>Revised Setting Context &amp; Scope of CUI</a:t>
            </a:r>
            <a:endParaRPr sz="2400">
              <a:latin typeface="Barlow Light"/>
              <a:ea typeface="Barlow Light"/>
              <a:cs typeface="Barlow Light"/>
              <a:sym typeface="Barlow Light"/>
            </a:endParaRPr>
          </a:p>
        </p:txBody>
      </p:sp>
      <p:sp>
        <p:nvSpPr>
          <p:cNvPr id="180" name="Google Shape;18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181" name="Google Shape;181;p31"/>
          <p:cNvPicPr preferRelativeResize="0"/>
          <p:nvPr/>
        </p:nvPicPr>
        <p:blipFill>
          <a:blip r:embed="rId3">
            <a:alphaModFix/>
          </a:blip>
          <a:stretch>
            <a:fillRect/>
          </a:stretch>
        </p:blipFill>
        <p:spPr>
          <a:xfrm>
            <a:off x="530800" y="792325"/>
            <a:ext cx="3840899" cy="4046373"/>
          </a:xfrm>
          <a:prstGeom prst="rect">
            <a:avLst/>
          </a:prstGeom>
          <a:noFill/>
          <a:ln>
            <a:noFill/>
          </a:ln>
        </p:spPr>
      </p:pic>
      <p:sp>
        <p:nvSpPr>
          <p:cNvPr id="182" name="Google Shape;182;p31"/>
          <p:cNvSpPr txBox="1"/>
          <p:nvPr>
            <p:ph idx="1" type="subTitle"/>
          </p:nvPr>
        </p:nvSpPr>
        <p:spPr>
          <a:xfrm>
            <a:off x="4572000" y="792325"/>
            <a:ext cx="3904200" cy="16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arlow"/>
                <a:ea typeface="Barlow"/>
                <a:cs typeface="Barlow"/>
                <a:sym typeface="Barlow"/>
              </a:rPr>
              <a:t>The team decided to change the narrative for the project to create a more captivating and believable scenario. The team decided to base the scenario in New York City and a passenger named Michael who works as a  Healthcare Investment Banking Associate in New York City.  We also aimed to create more “open-ended” conversation between the AI and passenger by integrating the conversation perspectives introduced in class. The key is to take advantage of the shared location information to offer more collaborative experience. </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We drafted how the four events will take place throughout the ride:</a:t>
            </a:r>
            <a:endParaRPr>
              <a:latin typeface="Barlow"/>
              <a:ea typeface="Barlow"/>
              <a:cs typeface="Barlow"/>
              <a:sym typeface="Barlow"/>
            </a:endParaRPr>
          </a:p>
        </p:txBody>
      </p:sp>
      <p:sp>
        <p:nvSpPr>
          <p:cNvPr id="183" name="Google Shape;183;p31"/>
          <p:cNvSpPr txBox="1"/>
          <p:nvPr/>
        </p:nvSpPr>
        <p:spPr>
          <a:xfrm>
            <a:off x="4709473" y="2428888"/>
            <a:ext cx="30087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1. </a:t>
            </a:r>
            <a:r>
              <a:rPr b="1" lang="en">
                <a:latin typeface="Barlow"/>
                <a:ea typeface="Barlow"/>
                <a:cs typeface="Barlow"/>
                <a:sym typeface="Barlow"/>
              </a:rPr>
              <a:t>Addressing emotional concern</a:t>
            </a:r>
            <a:endParaRPr b="1">
              <a:latin typeface="Barlow"/>
              <a:ea typeface="Barlow"/>
              <a:cs typeface="Barlow"/>
              <a:sym typeface="Barlow"/>
            </a:endParaRPr>
          </a:p>
        </p:txBody>
      </p:sp>
      <p:sp>
        <p:nvSpPr>
          <p:cNvPr id="184" name="Google Shape;184;p31"/>
          <p:cNvSpPr txBox="1"/>
          <p:nvPr/>
        </p:nvSpPr>
        <p:spPr>
          <a:xfrm>
            <a:off x="4895250" y="2651250"/>
            <a:ext cx="32064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Help Michael feel calmer and confident about the date.</a:t>
            </a:r>
            <a:endParaRPr sz="1000">
              <a:latin typeface="Barlow Light"/>
              <a:ea typeface="Barlow Light"/>
              <a:cs typeface="Barlow Light"/>
              <a:sym typeface="Barlow Light"/>
            </a:endParaRPr>
          </a:p>
        </p:txBody>
      </p:sp>
      <p:sp>
        <p:nvSpPr>
          <p:cNvPr id="185" name="Google Shape;185;p31"/>
          <p:cNvSpPr txBox="1"/>
          <p:nvPr/>
        </p:nvSpPr>
        <p:spPr>
          <a:xfrm>
            <a:off x="4893436" y="3277259"/>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Help Michael pick out and buy a gift for his date.</a:t>
            </a:r>
            <a:endParaRPr sz="1000">
              <a:latin typeface="Barlow Light"/>
              <a:ea typeface="Barlow Light"/>
              <a:cs typeface="Barlow Light"/>
              <a:sym typeface="Barlow Light"/>
            </a:endParaRPr>
          </a:p>
        </p:txBody>
      </p:sp>
      <p:sp>
        <p:nvSpPr>
          <p:cNvPr id="186" name="Google Shape;186;p31"/>
          <p:cNvSpPr txBox="1"/>
          <p:nvPr/>
        </p:nvSpPr>
        <p:spPr>
          <a:xfrm>
            <a:off x="4709480" y="3025925"/>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2. </a:t>
            </a:r>
            <a:r>
              <a:rPr b="1" lang="en">
                <a:latin typeface="Barlow"/>
                <a:ea typeface="Barlow"/>
                <a:cs typeface="Barlow"/>
                <a:sym typeface="Barlow"/>
              </a:rPr>
              <a:t>Getting a Gift</a:t>
            </a:r>
            <a:endParaRPr b="1">
              <a:latin typeface="Barlow"/>
              <a:ea typeface="Barlow"/>
              <a:cs typeface="Barlow"/>
              <a:sym typeface="Barlow"/>
            </a:endParaRPr>
          </a:p>
        </p:txBody>
      </p:sp>
      <p:sp>
        <p:nvSpPr>
          <p:cNvPr id="187" name="Google Shape;187;p31"/>
          <p:cNvSpPr txBox="1"/>
          <p:nvPr/>
        </p:nvSpPr>
        <p:spPr>
          <a:xfrm>
            <a:off x="4717448" y="3639482"/>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3. </a:t>
            </a:r>
            <a:r>
              <a:rPr b="1" lang="en">
                <a:latin typeface="Barlow"/>
                <a:ea typeface="Barlow"/>
                <a:cs typeface="Barlow"/>
                <a:sym typeface="Barlow"/>
              </a:rPr>
              <a:t>Planning Restaurant Plans</a:t>
            </a:r>
            <a:endParaRPr b="1">
              <a:latin typeface="Barlow"/>
              <a:ea typeface="Barlow"/>
              <a:cs typeface="Barlow"/>
              <a:sym typeface="Barlow"/>
            </a:endParaRPr>
          </a:p>
        </p:txBody>
      </p:sp>
      <p:sp>
        <p:nvSpPr>
          <p:cNvPr id="188" name="Google Shape;188;p31"/>
          <p:cNvSpPr txBox="1"/>
          <p:nvPr/>
        </p:nvSpPr>
        <p:spPr>
          <a:xfrm>
            <a:off x="4895250" y="3908500"/>
            <a:ext cx="34743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Assist Michael in picking a restaurant to go after the show. </a:t>
            </a:r>
            <a:endParaRPr sz="1000">
              <a:latin typeface="Barlow Light"/>
              <a:ea typeface="Barlow Light"/>
              <a:cs typeface="Barlow Light"/>
              <a:sym typeface="Barlow Light"/>
            </a:endParaRPr>
          </a:p>
        </p:txBody>
      </p:sp>
      <p:sp>
        <p:nvSpPr>
          <p:cNvPr id="189" name="Google Shape;189;p31"/>
          <p:cNvSpPr txBox="1"/>
          <p:nvPr/>
        </p:nvSpPr>
        <p:spPr>
          <a:xfrm>
            <a:off x="4895250" y="4534525"/>
            <a:ext cx="38409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Barlow Light"/>
                <a:ea typeface="Barlow Light"/>
                <a:cs typeface="Barlow Light"/>
                <a:sym typeface="Barlow Light"/>
              </a:rPr>
              <a:t>Select music to prepare Michael excited and confident for the date.</a:t>
            </a:r>
            <a:endParaRPr sz="1000">
              <a:latin typeface="Barlow Light"/>
              <a:ea typeface="Barlow Light"/>
              <a:cs typeface="Barlow Light"/>
              <a:sym typeface="Barlow Light"/>
            </a:endParaRPr>
          </a:p>
        </p:txBody>
      </p:sp>
      <p:sp>
        <p:nvSpPr>
          <p:cNvPr id="190" name="Google Shape;190;p31"/>
          <p:cNvSpPr txBox="1"/>
          <p:nvPr/>
        </p:nvSpPr>
        <p:spPr>
          <a:xfrm>
            <a:off x="4709471" y="4283182"/>
            <a:ext cx="27576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4. </a:t>
            </a:r>
            <a:r>
              <a:rPr b="1" lang="en">
                <a:latin typeface="Barlow"/>
                <a:ea typeface="Barlow"/>
                <a:cs typeface="Barlow"/>
                <a:sym typeface="Barlow"/>
              </a:rPr>
              <a:t>Cueing Music</a:t>
            </a:r>
            <a:endParaRPr b="1">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